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Darker Grotesque Medium"/>
      <p:regular r:id="rId56"/>
      <p:bold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Fira Sans Extra Condensed Medium"/>
      <p:regular r:id="rId62"/>
      <p:bold r:id="rId63"/>
      <p:italic r:id="rId64"/>
      <p:boldItalic r:id="rId65"/>
    </p:embeddedFont>
    <p:embeddedFont>
      <p:font typeface="Orbitron"/>
      <p:regular r:id="rId66"/>
      <p:bold r:id="rId67"/>
    </p:embeddedFont>
    <p:embeddedFont>
      <p:font typeface="DM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46ED99-3117-4948-9447-DD25525C4D0C}">
  <a:tblStyle styleId="{C846ED99-3117-4948-9447-DD25525C4D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DMSans-boldItalic.fntdata"/><Relationship Id="rId70" Type="http://schemas.openxmlformats.org/officeDocument/2006/relationships/font" Target="fonts/DM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iraSansExtraCondensedMedium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64" Type="http://schemas.openxmlformats.org/officeDocument/2006/relationships/font" Target="fonts/FiraSansExtraCondensedMedium-italic.fntdata"/><Relationship Id="rId63" Type="http://schemas.openxmlformats.org/officeDocument/2006/relationships/font" Target="fonts/FiraSansExtraCondensedMedium-bold.fntdata"/><Relationship Id="rId22" Type="http://schemas.openxmlformats.org/officeDocument/2006/relationships/slide" Target="slides/slide17.xml"/><Relationship Id="rId66" Type="http://schemas.openxmlformats.org/officeDocument/2006/relationships/font" Target="fonts/Orbitron-regular.fntdata"/><Relationship Id="rId21" Type="http://schemas.openxmlformats.org/officeDocument/2006/relationships/slide" Target="slides/slide16.xml"/><Relationship Id="rId65" Type="http://schemas.openxmlformats.org/officeDocument/2006/relationships/font" Target="fonts/FiraSansExtraCondensed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DMSans-regular.fntdata"/><Relationship Id="rId23" Type="http://schemas.openxmlformats.org/officeDocument/2006/relationships/slide" Target="slides/slide18.xml"/><Relationship Id="rId67" Type="http://schemas.openxmlformats.org/officeDocument/2006/relationships/font" Target="fonts/Orbitron-bold.fntdata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DM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DarkerGrotesqueMedium-bold.fntdata"/><Relationship Id="rId12" Type="http://schemas.openxmlformats.org/officeDocument/2006/relationships/slide" Target="slides/slide7.xml"/><Relationship Id="rId56" Type="http://schemas.openxmlformats.org/officeDocument/2006/relationships/font" Target="fonts/DarkerGrotesqueMedium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evening everyone!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ee78158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ee78158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f308d9ce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2f308d9ce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f5bff5b6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f5bff5b6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ee78158c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2ee78158c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f3d67f08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f3d67f0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f5bff5b6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f5bff5b6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f3d67f08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f3d67f08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f3d67f08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2f3d67f08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f5bff5b66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2f5bff5b66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f5bff5b66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f5bff5b6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f5bff5b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f5bff5b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f0024d9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f0024d9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f0024d9c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f0024d9c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f0024d9c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2f0024d9c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0024d9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0024d9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f0024d9c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2f0024d9c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f0024d9c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f0024d9c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f0024d9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f0024d9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f0024d9c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f0024d9c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f0024d9c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2f0024d9c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f0024d9c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f0024d9c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f5bff5b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f5bff5b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f0024d9c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2f0024d9c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f0024d9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f0024d9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f0024d9c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2f0024d9c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f0024d9c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f0024d9c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2f0024d9c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2f0024d9c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f0024d9c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f0024d9c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2f0024d9c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2f0024d9c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f0024d9c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2f0024d9c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f0024d9c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2f0024d9c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2f0024d9c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2f0024d9c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ab661be3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ab661be3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f0024d9c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f0024d9c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2f0024d9c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2f0024d9c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2f0024d9c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2f0024d9c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2f0024d9c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2f0024d9c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2f0024d9c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2f0024d9c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f0024d9c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2f0024d9c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2f0024d9c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2f0024d9c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2f0024d9c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2f0024d9c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cbdfac8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cbdfac8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e860f3358a_0_23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e860f3358a_0_23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ee78158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ee78158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860f3358a_0_23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e860f3358a_0_23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ee78158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ee78158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f5bff5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f5bff5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ee78158c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ee78158c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2f308d9c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2f308d9c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0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0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11" Type="http://schemas.openxmlformats.org/officeDocument/2006/relationships/hyperlink" Target="http://bit.ly/2TyoMsr" TargetMode="External"/><Relationship Id="rId10" Type="http://schemas.openxmlformats.org/officeDocument/2006/relationships/hyperlink" Target="http://bit.ly/2Tynxth" TargetMode="External"/><Relationship Id="rId12" Type="http://schemas.openxmlformats.org/officeDocument/2006/relationships/hyperlink" Target="http://bit.ly/2TtBDfr" TargetMode="External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0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57250" y="1140175"/>
            <a:ext cx="6191100" cy="22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4800"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57250" y="3534700"/>
            <a:ext cx="42783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87356" y="-2735050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349924" y="16836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302424" y="7882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" name="Google Shape;9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010400" y="-10895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4" name="Google Shape;94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699971">
            <a:off x="7870239" y="65527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6">
            <a:alphaModFix/>
          </a:blip>
          <a:srcRect b="27830" l="24986" r="27255" t="19560"/>
          <a:stretch/>
        </p:blipFill>
        <p:spPr>
          <a:xfrm flipH="1" rot="-5400000">
            <a:off x="7912893" y="1608433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1837302" y="14740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-2794076" y="20465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" name="Google Shape;9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-2485963" y="2356136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4413326" y="11964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58">
            <a:off x="3844276" y="3852684"/>
            <a:ext cx="1045222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 rotWithShape="1">
          <a:blip r:embed="rId6">
            <a:alphaModFix/>
          </a:blip>
          <a:srcRect b="27830" l="24986" r="27255" t="19560"/>
          <a:stretch/>
        </p:blipFill>
        <p:spPr>
          <a:xfrm rot="10800000">
            <a:off x="406998" y="3396749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831926" y="-29074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8100000">
            <a:off x="3006725" y="453937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 rotWithShape="1">
          <a:blip r:embed="rId6">
            <a:alphaModFix/>
          </a:blip>
          <a:srcRect b="27830" l="24986" r="27255" t="19560"/>
          <a:stretch/>
        </p:blipFill>
        <p:spPr>
          <a:xfrm rot="5399990">
            <a:off x="1802225" y="-65191"/>
            <a:ext cx="1316373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 txBox="1"/>
          <p:nvPr>
            <p:ph hasCustomPrompt="1" type="title"/>
          </p:nvPr>
        </p:nvSpPr>
        <p:spPr>
          <a:xfrm>
            <a:off x="1284000" y="1302550"/>
            <a:ext cx="65760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/>
          <p:nvPr>
            <p:ph idx="1" type="subTitle"/>
          </p:nvPr>
        </p:nvSpPr>
        <p:spPr>
          <a:xfrm>
            <a:off x="1284000" y="3066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3196276" y="-15675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147825" y="-297298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71">
            <a:off x="-724261" y="-4284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5400000">
            <a:off x="-11716" y="-27503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-1076313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5237" y="29527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29">
            <a:off x="7659364" y="4535659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>
            <a:off x="8285051" y="2428025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3">
            <a:hlinkClick/>
          </p:cNvPr>
          <p:cNvSpPr txBox="1"/>
          <p:nvPr>
            <p:ph type="ctrTitle"/>
          </p:nvPr>
        </p:nvSpPr>
        <p:spPr>
          <a:xfrm>
            <a:off x="1489618" y="560510"/>
            <a:ext cx="4518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13"/>
          <p:cNvSpPr txBox="1"/>
          <p:nvPr>
            <p:ph idx="1" type="subTitle"/>
          </p:nvPr>
        </p:nvSpPr>
        <p:spPr>
          <a:xfrm>
            <a:off x="6037525" y="562747"/>
            <a:ext cx="240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13">
            <a:hlinkClick/>
          </p:cNvPr>
          <p:cNvSpPr txBox="1"/>
          <p:nvPr>
            <p:ph idx="2" type="ctrTitle"/>
          </p:nvPr>
        </p:nvSpPr>
        <p:spPr>
          <a:xfrm>
            <a:off x="1489618" y="1281985"/>
            <a:ext cx="45186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13"/>
          <p:cNvSpPr txBox="1"/>
          <p:nvPr>
            <p:ph idx="3" type="subTitle"/>
          </p:nvPr>
        </p:nvSpPr>
        <p:spPr>
          <a:xfrm>
            <a:off x="6037525" y="1281972"/>
            <a:ext cx="240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13">
            <a:hlinkClick/>
          </p:cNvPr>
          <p:cNvSpPr txBox="1"/>
          <p:nvPr>
            <p:ph idx="4" type="ctrTitle"/>
          </p:nvPr>
        </p:nvSpPr>
        <p:spPr>
          <a:xfrm>
            <a:off x="1489618" y="1992798"/>
            <a:ext cx="4518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13"/>
          <p:cNvSpPr txBox="1"/>
          <p:nvPr>
            <p:ph idx="5" type="subTitle"/>
          </p:nvPr>
        </p:nvSpPr>
        <p:spPr>
          <a:xfrm>
            <a:off x="6037525" y="1991001"/>
            <a:ext cx="240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3" name="Google Shape;123;p13">
            <a:hlinkClick/>
          </p:cNvPr>
          <p:cNvSpPr txBox="1"/>
          <p:nvPr>
            <p:ph idx="6" type="ctrTitle"/>
          </p:nvPr>
        </p:nvSpPr>
        <p:spPr>
          <a:xfrm>
            <a:off x="1489618" y="2704571"/>
            <a:ext cx="4518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13"/>
          <p:cNvSpPr txBox="1"/>
          <p:nvPr>
            <p:ph idx="7" type="subTitle"/>
          </p:nvPr>
        </p:nvSpPr>
        <p:spPr>
          <a:xfrm>
            <a:off x="6037525" y="2702777"/>
            <a:ext cx="240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3">
            <a:hlinkClick/>
          </p:cNvPr>
          <p:cNvSpPr txBox="1"/>
          <p:nvPr>
            <p:ph idx="8" type="ctrTitle"/>
          </p:nvPr>
        </p:nvSpPr>
        <p:spPr>
          <a:xfrm>
            <a:off x="1489619" y="3414183"/>
            <a:ext cx="45186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13"/>
          <p:cNvSpPr txBox="1"/>
          <p:nvPr>
            <p:ph idx="9" type="subTitle"/>
          </p:nvPr>
        </p:nvSpPr>
        <p:spPr>
          <a:xfrm>
            <a:off x="6037525" y="3414172"/>
            <a:ext cx="240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7" name="Google Shape;127;p13">
            <a:hlinkClick/>
          </p:cNvPr>
          <p:cNvSpPr txBox="1"/>
          <p:nvPr>
            <p:ph idx="13" type="ctrTitle"/>
          </p:nvPr>
        </p:nvSpPr>
        <p:spPr>
          <a:xfrm>
            <a:off x="1489619" y="4125790"/>
            <a:ext cx="4518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13"/>
          <p:cNvSpPr txBox="1"/>
          <p:nvPr>
            <p:ph idx="14" type="subTitle"/>
          </p:nvPr>
        </p:nvSpPr>
        <p:spPr>
          <a:xfrm>
            <a:off x="6037525" y="4128053"/>
            <a:ext cx="2406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13">
            <a:hlinkClick/>
          </p:cNvPr>
          <p:cNvSpPr txBox="1"/>
          <p:nvPr>
            <p:ph hasCustomPrompt="1" idx="15" type="title"/>
          </p:nvPr>
        </p:nvSpPr>
        <p:spPr>
          <a:xfrm>
            <a:off x="700181" y="562310"/>
            <a:ext cx="759600" cy="4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3">
            <a:hlinkClick/>
          </p:cNvPr>
          <p:cNvSpPr txBox="1"/>
          <p:nvPr>
            <p:ph hasCustomPrompt="1" idx="16" type="title"/>
          </p:nvPr>
        </p:nvSpPr>
        <p:spPr>
          <a:xfrm>
            <a:off x="700435" y="1281685"/>
            <a:ext cx="759600" cy="4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3">
            <a:hlinkClick/>
          </p:cNvPr>
          <p:cNvSpPr txBox="1"/>
          <p:nvPr>
            <p:ph hasCustomPrompt="1" idx="17" type="title"/>
          </p:nvPr>
        </p:nvSpPr>
        <p:spPr>
          <a:xfrm>
            <a:off x="700181" y="1990998"/>
            <a:ext cx="7596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3">
            <a:hlinkClick/>
          </p:cNvPr>
          <p:cNvSpPr txBox="1"/>
          <p:nvPr>
            <p:ph hasCustomPrompt="1" idx="18" type="title"/>
          </p:nvPr>
        </p:nvSpPr>
        <p:spPr>
          <a:xfrm>
            <a:off x="700435" y="2704571"/>
            <a:ext cx="759600" cy="4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3">
            <a:hlinkClick/>
          </p:cNvPr>
          <p:cNvSpPr txBox="1"/>
          <p:nvPr>
            <p:ph hasCustomPrompt="1" idx="19" type="title"/>
          </p:nvPr>
        </p:nvSpPr>
        <p:spPr>
          <a:xfrm>
            <a:off x="700181" y="4127590"/>
            <a:ext cx="759600" cy="4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3">
            <a:hlinkClick/>
          </p:cNvPr>
          <p:cNvSpPr txBox="1"/>
          <p:nvPr>
            <p:ph hasCustomPrompt="1" idx="20" type="title"/>
          </p:nvPr>
        </p:nvSpPr>
        <p:spPr>
          <a:xfrm>
            <a:off x="700181" y="3415683"/>
            <a:ext cx="759600" cy="4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16232">
            <a:off x="103476" y="4133538"/>
            <a:ext cx="874506" cy="90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4058002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300" y="-16679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rot="10800000">
            <a:off x="8273045" y="7888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 rotWithShape="1">
          <a:blip r:embed="rId5">
            <a:alphaModFix/>
          </a:blip>
          <a:srcRect b="0" l="0" r="0" t="25964"/>
          <a:stretch/>
        </p:blipFill>
        <p:spPr>
          <a:xfrm rot="3266246">
            <a:off x="8379402" y="2253712"/>
            <a:ext cx="1045221" cy="79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 rotWithShape="1">
          <a:blip r:embed="rId6">
            <a:alphaModFix/>
          </a:blip>
          <a:srcRect b="0" l="0" r="30967" t="0"/>
          <a:stretch/>
        </p:blipFill>
        <p:spPr>
          <a:xfrm rot="-10510444">
            <a:off x="-58035" y="2659068"/>
            <a:ext cx="603674" cy="90301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hasCustomPrompt="1" type="title"/>
          </p:nvPr>
        </p:nvSpPr>
        <p:spPr>
          <a:xfrm>
            <a:off x="4112850" y="3095513"/>
            <a:ext cx="1847100" cy="31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4"/>
          <p:cNvSpPr txBox="1"/>
          <p:nvPr>
            <p:ph idx="2" type="ctrTitle"/>
          </p:nvPr>
        </p:nvSpPr>
        <p:spPr>
          <a:xfrm>
            <a:off x="4112850" y="3466858"/>
            <a:ext cx="1847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4112850" y="3776599"/>
            <a:ext cx="1847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hasCustomPrompt="1" idx="3" type="title"/>
          </p:nvPr>
        </p:nvSpPr>
        <p:spPr>
          <a:xfrm>
            <a:off x="6496048" y="3095513"/>
            <a:ext cx="1847100" cy="31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/>
          <p:nvPr>
            <p:ph idx="4" type="ctrTitle"/>
          </p:nvPr>
        </p:nvSpPr>
        <p:spPr>
          <a:xfrm>
            <a:off x="6495925" y="3466858"/>
            <a:ext cx="1847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" name="Google Shape;147;p14"/>
          <p:cNvSpPr txBox="1"/>
          <p:nvPr>
            <p:ph idx="5" type="subTitle"/>
          </p:nvPr>
        </p:nvSpPr>
        <p:spPr>
          <a:xfrm>
            <a:off x="6495925" y="3776599"/>
            <a:ext cx="1847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hasCustomPrompt="1" idx="6" type="title"/>
          </p:nvPr>
        </p:nvSpPr>
        <p:spPr>
          <a:xfrm>
            <a:off x="4112850" y="1300050"/>
            <a:ext cx="1847100" cy="31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/>
          <p:nvPr>
            <p:ph idx="7" type="ctrTitle"/>
          </p:nvPr>
        </p:nvSpPr>
        <p:spPr>
          <a:xfrm>
            <a:off x="4112850" y="1670875"/>
            <a:ext cx="1847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0" name="Google Shape;150;p14"/>
          <p:cNvSpPr txBox="1"/>
          <p:nvPr>
            <p:ph idx="8" type="subTitle"/>
          </p:nvPr>
        </p:nvSpPr>
        <p:spPr>
          <a:xfrm>
            <a:off x="4112850" y="1980550"/>
            <a:ext cx="18471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hasCustomPrompt="1" idx="9" type="title"/>
          </p:nvPr>
        </p:nvSpPr>
        <p:spPr>
          <a:xfrm>
            <a:off x="6496048" y="1300050"/>
            <a:ext cx="1847100" cy="31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4"/>
          <p:cNvSpPr txBox="1"/>
          <p:nvPr>
            <p:ph idx="13" type="ctrTitle"/>
          </p:nvPr>
        </p:nvSpPr>
        <p:spPr>
          <a:xfrm>
            <a:off x="6495925" y="1670875"/>
            <a:ext cx="1847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3" name="Google Shape;153;p14"/>
          <p:cNvSpPr txBox="1"/>
          <p:nvPr>
            <p:ph idx="14" type="subTitle"/>
          </p:nvPr>
        </p:nvSpPr>
        <p:spPr>
          <a:xfrm>
            <a:off x="6495925" y="1980550"/>
            <a:ext cx="18471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15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2987425" y="-211000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917826" y="-237245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343051" y="-3070474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374249" y="-32191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60148" y="-291215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428526" y="-283817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099971">
            <a:off x="4579603" y="-7791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5400011">
            <a:off x="5924916" y="54710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>
            <a:off x="955977" y="-114742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8100000">
            <a:off x="7506324" y="941332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 txBox="1"/>
          <p:nvPr>
            <p:ph type="title"/>
          </p:nvPr>
        </p:nvSpPr>
        <p:spPr>
          <a:xfrm>
            <a:off x="712050" y="38432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7" name="Google Shape;167;p15"/>
          <p:cNvSpPr txBox="1"/>
          <p:nvPr>
            <p:ph idx="1" type="subTitle"/>
          </p:nvPr>
        </p:nvSpPr>
        <p:spPr>
          <a:xfrm>
            <a:off x="712050" y="225426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68" name="Google Shape;16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994" y="2882925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6583299" y="-12481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933574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174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27226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57626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24550" y="-32385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962212" y="14639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9" name="Google Shape;1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8">
            <a:off x="8185627" y="2238032"/>
            <a:ext cx="833275" cy="86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flipH="1" rot="-5400000">
            <a:off x="8369405" y="3666583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-2023473" y="3734298"/>
            <a:ext cx="4197798" cy="46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24677" y="97507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29">
            <a:off x="7811139" y="368437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29551" y="-1439854"/>
            <a:ext cx="5788101" cy="644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683401" y="307999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3994126" y="3395622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7">
            <a:alphaModFix/>
          </a:blip>
          <a:srcRect b="27830" l="24986" r="27255" t="19560"/>
          <a:stretch/>
        </p:blipFill>
        <p:spPr>
          <a:xfrm rot="10800000">
            <a:off x="6180300" y="3757287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 rotWithShape="1">
          <a:blip r:embed="rId7">
            <a:alphaModFix/>
          </a:blip>
          <a:srcRect b="27830" l="24986" r="27255" t="19560"/>
          <a:stretch/>
        </p:blipFill>
        <p:spPr>
          <a:xfrm rot="5888936">
            <a:off x="484351" y="126685"/>
            <a:ext cx="1316374" cy="13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>
            <p:ph type="title"/>
          </p:nvPr>
        </p:nvSpPr>
        <p:spPr>
          <a:xfrm>
            <a:off x="5504700" y="653800"/>
            <a:ext cx="27648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18"/>
          <p:cNvSpPr txBox="1"/>
          <p:nvPr>
            <p:ph idx="1" type="subTitle"/>
          </p:nvPr>
        </p:nvSpPr>
        <p:spPr>
          <a:xfrm>
            <a:off x="5262300" y="1240250"/>
            <a:ext cx="3007200" cy="1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716602" y="-1666674"/>
            <a:ext cx="7441823" cy="747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b="27830" l="24986" r="27255" t="19560"/>
          <a:stretch/>
        </p:blipFill>
        <p:spPr>
          <a:xfrm rot="-11">
            <a:off x="4917103" y="391533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27830" l="24986" r="27255" t="19560"/>
          <a:stretch/>
        </p:blipFill>
        <p:spPr>
          <a:xfrm rot="10800000">
            <a:off x="7593628" y="-11849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812552" y="-25923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3804723" y="-41844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>
            <a:off x="389574" y="166882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>
            <p:ph type="title"/>
          </p:nvPr>
        </p:nvSpPr>
        <p:spPr>
          <a:xfrm>
            <a:off x="729026" y="2558800"/>
            <a:ext cx="27648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1" type="subTitle"/>
          </p:nvPr>
        </p:nvSpPr>
        <p:spPr>
          <a:xfrm>
            <a:off x="729025" y="3202100"/>
            <a:ext cx="27648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6765" y="29037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141" y="308610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791" y="28765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29">
            <a:off x="7244505" y="377382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6">
            <a:alphaModFix/>
          </a:blip>
          <a:srcRect b="27830" l="24986" r="27255" t="19560"/>
          <a:stretch/>
        </p:blipFill>
        <p:spPr>
          <a:xfrm rot="-5400000">
            <a:off x="6472284" y="4179097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>
            <p:ph idx="1" type="subTitle"/>
          </p:nvPr>
        </p:nvSpPr>
        <p:spPr>
          <a:xfrm>
            <a:off x="5193375" y="2020050"/>
            <a:ext cx="29943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09" name="Google Shape;209;p20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0" name="Google Shape;21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000">
            <a:off x="7983741" y="28253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310800" y="1951100"/>
            <a:ext cx="5067600" cy="1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6566400" y="1052150"/>
            <a:ext cx="1812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310800" y="3627550"/>
            <a:ext cx="50676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68236" y="25989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-279476" y="-25064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238250" y="-26098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423935" y="211455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141138" y="19050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" name="Google Shape;2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8100029">
            <a:off x="282426" y="250472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7">
            <a:alphaModFix/>
          </a:blip>
          <a:srcRect b="27830" l="24986" r="27255" t="19560"/>
          <a:stretch/>
        </p:blipFill>
        <p:spPr>
          <a:xfrm flipH="1" rot="5400000">
            <a:off x="994971" y="320754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2700000">
            <a:off x="916280" y="4184887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81000" y="-34598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128594" y="-313019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7">
            <a:alphaModFix/>
          </a:blip>
          <a:srcRect b="27830" l="24986" r="27255" t="19560"/>
          <a:stretch/>
        </p:blipFill>
        <p:spPr>
          <a:xfrm rot="10800000">
            <a:off x="1200186" y="28576"/>
            <a:ext cx="1316376" cy="13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idx="1" type="subTitle"/>
          </p:nvPr>
        </p:nvSpPr>
        <p:spPr>
          <a:xfrm flipH="1">
            <a:off x="5204825" y="1593988"/>
            <a:ext cx="32163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3" name="Google Shape;213;p21"/>
          <p:cNvSpPr txBox="1"/>
          <p:nvPr>
            <p:ph type="title"/>
          </p:nvPr>
        </p:nvSpPr>
        <p:spPr>
          <a:xfrm flipH="1">
            <a:off x="5067425" y="1021300"/>
            <a:ext cx="335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4" name="Google Shape;21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172374" y="-6553750"/>
            <a:ext cx="8140852" cy="818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27830" l="24986" r="27255" t="19560"/>
          <a:stretch/>
        </p:blipFill>
        <p:spPr>
          <a:xfrm flipH="1">
            <a:off x="4591048" y="-226133"/>
            <a:ext cx="1104899" cy="114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6840311" y="-68127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87" y="207282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4587" y="-171089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" name="Google Shape;2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1300" y="-139788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587" y="209187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" name="Google Shape;22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100029">
            <a:off x="8330426" y="278322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-5399989">
            <a:off x="7606576" y="375006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5400000">
            <a:off x="8124577" y="-403372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713225" y="941525"/>
            <a:ext cx="65622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and two columns 1">
  <p:cSld name="CUSTOM_8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924539" y="-1504473"/>
            <a:ext cx="8762977" cy="876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29">
            <a:off x="-127845" y="3516134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18924">
            <a:off x="7898380" y="228423"/>
            <a:ext cx="1045223" cy="107933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>
            <p:ph type="title"/>
          </p:nvPr>
        </p:nvSpPr>
        <p:spPr>
          <a:xfrm>
            <a:off x="6152225" y="1285188"/>
            <a:ext cx="22689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" name="Google Shape;232;p23"/>
          <p:cNvSpPr txBox="1"/>
          <p:nvPr>
            <p:ph idx="1" type="subTitle"/>
          </p:nvPr>
        </p:nvSpPr>
        <p:spPr>
          <a:xfrm>
            <a:off x="6152300" y="2109863"/>
            <a:ext cx="22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3"/>
          <p:cNvSpPr txBox="1"/>
          <p:nvPr>
            <p:ph idx="2" type="title"/>
          </p:nvPr>
        </p:nvSpPr>
        <p:spPr>
          <a:xfrm>
            <a:off x="6152225" y="3113913"/>
            <a:ext cx="22689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4" name="Google Shape;234;p23"/>
          <p:cNvSpPr txBox="1"/>
          <p:nvPr>
            <p:ph idx="3" type="subTitle"/>
          </p:nvPr>
        </p:nvSpPr>
        <p:spPr>
          <a:xfrm>
            <a:off x="6152300" y="3938663"/>
            <a:ext cx="22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3"/>
          <p:cNvSpPr txBox="1"/>
          <p:nvPr>
            <p:ph idx="4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923862" y="-30998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18692" r="0" t="0"/>
          <a:stretch/>
        </p:blipFill>
        <p:spPr>
          <a:xfrm rot="8100005">
            <a:off x="7647845" y="-17742"/>
            <a:ext cx="849864" cy="107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rot="10800000">
            <a:off x="7474057" y="245835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2130">
            <a:off x="62484" y="4133534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>
            <p:ph type="title"/>
          </p:nvPr>
        </p:nvSpPr>
        <p:spPr>
          <a:xfrm>
            <a:off x="937700" y="3090350"/>
            <a:ext cx="2175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2" name="Google Shape;242;p24"/>
          <p:cNvSpPr txBox="1"/>
          <p:nvPr>
            <p:ph idx="1" type="subTitle"/>
          </p:nvPr>
        </p:nvSpPr>
        <p:spPr>
          <a:xfrm>
            <a:off x="937700" y="36369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3" name="Google Shape;243;p24"/>
          <p:cNvSpPr txBox="1"/>
          <p:nvPr>
            <p:ph idx="2" type="title"/>
          </p:nvPr>
        </p:nvSpPr>
        <p:spPr>
          <a:xfrm>
            <a:off x="3484419" y="3090350"/>
            <a:ext cx="2175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4" name="Google Shape;244;p24"/>
          <p:cNvSpPr txBox="1"/>
          <p:nvPr>
            <p:ph idx="3" type="subTitle"/>
          </p:nvPr>
        </p:nvSpPr>
        <p:spPr>
          <a:xfrm>
            <a:off x="3484421" y="36369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5" name="Google Shape;245;p24"/>
          <p:cNvSpPr txBox="1"/>
          <p:nvPr>
            <p:ph idx="4" type="title"/>
          </p:nvPr>
        </p:nvSpPr>
        <p:spPr>
          <a:xfrm>
            <a:off x="6031147" y="3090350"/>
            <a:ext cx="2175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6" name="Google Shape;246;p24"/>
          <p:cNvSpPr txBox="1"/>
          <p:nvPr>
            <p:ph idx="5" type="subTitle"/>
          </p:nvPr>
        </p:nvSpPr>
        <p:spPr>
          <a:xfrm>
            <a:off x="6031147" y="36369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7" name="Google Shape;247;p24"/>
          <p:cNvSpPr txBox="1"/>
          <p:nvPr>
            <p:ph idx="6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8480049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444151" y="-18965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flipH="1" rot="10800000">
            <a:off x="43706" y="5602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 rotWithShape="1">
          <a:blip r:embed="rId5">
            <a:alphaModFix/>
          </a:blip>
          <a:srcRect b="0" l="0" r="0" t="26836"/>
          <a:stretch/>
        </p:blipFill>
        <p:spPr>
          <a:xfrm flipH="1" rot="-3266238">
            <a:off x="-221446" y="2261153"/>
            <a:ext cx="1045220" cy="78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 rotWithShape="1">
          <a:blip r:embed="rId6">
            <a:alphaModFix/>
          </a:blip>
          <a:srcRect b="0" l="0" r="22630" t="0"/>
          <a:stretch/>
        </p:blipFill>
        <p:spPr>
          <a:xfrm flipH="1" rot="10510437">
            <a:off x="8494882" y="2655985"/>
            <a:ext cx="676606" cy="903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>
            <p:ph type="title"/>
          </p:nvPr>
        </p:nvSpPr>
        <p:spPr>
          <a:xfrm>
            <a:off x="1101175" y="17304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5" name="Google Shape;255;p25"/>
          <p:cNvSpPr txBox="1"/>
          <p:nvPr>
            <p:ph idx="1" type="subTitle"/>
          </p:nvPr>
        </p:nvSpPr>
        <p:spPr>
          <a:xfrm>
            <a:off x="1101175" y="21814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6" name="Google Shape;256;p25"/>
          <p:cNvSpPr txBox="1"/>
          <p:nvPr>
            <p:ph idx="2" type="title"/>
          </p:nvPr>
        </p:nvSpPr>
        <p:spPr>
          <a:xfrm>
            <a:off x="3578948" y="17304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25"/>
          <p:cNvSpPr txBox="1"/>
          <p:nvPr>
            <p:ph idx="3" type="subTitle"/>
          </p:nvPr>
        </p:nvSpPr>
        <p:spPr>
          <a:xfrm>
            <a:off x="3578947" y="21814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" name="Google Shape;258;p25"/>
          <p:cNvSpPr txBox="1"/>
          <p:nvPr>
            <p:ph idx="4" type="title"/>
          </p:nvPr>
        </p:nvSpPr>
        <p:spPr>
          <a:xfrm>
            <a:off x="1101175" y="35448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25"/>
          <p:cNvSpPr txBox="1"/>
          <p:nvPr>
            <p:ph idx="5" type="subTitle"/>
          </p:nvPr>
        </p:nvSpPr>
        <p:spPr>
          <a:xfrm>
            <a:off x="1101175" y="39958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Google Shape;260;p25"/>
          <p:cNvSpPr txBox="1"/>
          <p:nvPr>
            <p:ph idx="6" type="title"/>
          </p:nvPr>
        </p:nvSpPr>
        <p:spPr>
          <a:xfrm>
            <a:off x="3578948" y="35448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25"/>
          <p:cNvSpPr txBox="1"/>
          <p:nvPr>
            <p:ph idx="7" type="subTitle"/>
          </p:nvPr>
        </p:nvSpPr>
        <p:spPr>
          <a:xfrm>
            <a:off x="3578947" y="39958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2" name="Google Shape;262;p25"/>
          <p:cNvSpPr txBox="1"/>
          <p:nvPr>
            <p:ph idx="8" type="title"/>
          </p:nvPr>
        </p:nvSpPr>
        <p:spPr>
          <a:xfrm>
            <a:off x="6056727" y="17304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25"/>
          <p:cNvSpPr txBox="1"/>
          <p:nvPr>
            <p:ph idx="9" type="subTitle"/>
          </p:nvPr>
        </p:nvSpPr>
        <p:spPr>
          <a:xfrm>
            <a:off x="6056725" y="21814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4" name="Google Shape;264;p25"/>
          <p:cNvSpPr txBox="1"/>
          <p:nvPr>
            <p:ph idx="13" type="title"/>
          </p:nvPr>
        </p:nvSpPr>
        <p:spPr>
          <a:xfrm>
            <a:off x="6056727" y="3544875"/>
            <a:ext cx="1986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5" name="Google Shape;265;p25"/>
          <p:cNvSpPr txBox="1"/>
          <p:nvPr>
            <p:ph idx="14" type="subTitle"/>
          </p:nvPr>
        </p:nvSpPr>
        <p:spPr>
          <a:xfrm>
            <a:off x="6056725" y="3995875"/>
            <a:ext cx="19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6" name="Google Shape;266;p25"/>
          <p:cNvSpPr txBox="1"/>
          <p:nvPr>
            <p:ph idx="15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980876" y="-12981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5775" y="-47902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48848" y="-476050"/>
            <a:ext cx="6000627" cy="61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>
            <a:off x="7524001" y="3458100"/>
            <a:ext cx="1188998" cy="1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5400000">
            <a:off x="7541562" y="286273"/>
            <a:ext cx="1188998" cy="12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9000" y="2386248"/>
            <a:ext cx="501726" cy="5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00000">
            <a:off x="7910392" y="3078604"/>
            <a:ext cx="522315" cy="50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700036">
            <a:off x="8559479" y="693493"/>
            <a:ext cx="875995" cy="7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-2795773" y="1495780"/>
            <a:ext cx="5323873" cy="532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10800000">
            <a:off x="262850" y="2659986"/>
            <a:ext cx="1188998" cy="12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700036">
            <a:off x="605529" y="3894168"/>
            <a:ext cx="875995" cy="75454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>
            <p:ph type="ctrTitle"/>
          </p:nvPr>
        </p:nvSpPr>
        <p:spPr>
          <a:xfrm>
            <a:off x="2432850" y="590550"/>
            <a:ext cx="4278300" cy="8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800"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0" name="Google Shape;280;p26"/>
          <p:cNvSpPr txBox="1"/>
          <p:nvPr>
            <p:ph idx="1" type="subTitle"/>
          </p:nvPr>
        </p:nvSpPr>
        <p:spPr>
          <a:xfrm>
            <a:off x="2432850" y="2144100"/>
            <a:ext cx="42783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1" name="Google Shape;281;p26"/>
          <p:cNvSpPr txBox="1"/>
          <p:nvPr/>
        </p:nvSpPr>
        <p:spPr>
          <a:xfrm>
            <a:off x="2807700" y="3590250"/>
            <a:ext cx="35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32339" y="-123372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348060" y="152037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-2541513" y="-226334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2230789" y="-195632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160513" y="153942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8100029">
            <a:off x="650926" y="223077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7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flipH="1" rot="5399989">
            <a:off x="1315096" y="319761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flipH="1">
            <a:off x="641186" y="155288"/>
            <a:ext cx="1316376" cy="13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3499615" y="-279815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718991" y="-505695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512641" y="-277095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5" name="Google Shape;2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699971">
            <a:off x="7187355" y="15919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 rotWithShape="1">
          <a:blip r:embed="rId6">
            <a:alphaModFix/>
          </a:blip>
          <a:srcRect b="27830" l="24986" r="27255" t="19560"/>
          <a:stretch/>
        </p:blipFill>
        <p:spPr>
          <a:xfrm flipH="1" rot="-5400000">
            <a:off x="6415134" y="-7299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8100000">
            <a:off x="7926591" y="4063531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3626" y="-2776576"/>
            <a:ext cx="3754700" cy="418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3597101" y="62610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438" y="-20322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" name="Google Shape;3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74176" y="29331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5366725">
            <a:off x="1034535" y="41904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799948">
            <a:off x="4986526" y="3920430"/>
            <a:ext cx="1045224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66691">
            <a:off x="228377" y="293680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50025" y="2379025"/>
            <a:ext cx="4252223" cy="47354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>
            <p:ph idx="1" type="subTitle"/>
          </p:nvPr>
        </p:nvSpPr>
        <p:spPr>
          <a:xfrm flipH="1">
            <a:off x="1461250" y="2283975"/>
            <a:ext cx="3287700" cy="14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 flipH="1">
            <a:off x="1461142" y="1647925"/>
            <a:ext cx="363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94324" y="-2052737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5700" y="-977413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969755" y="-46890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-5400000">
            <a:off x="7953574" y="581073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3334438" y="-11268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" name="Google Shape;4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699971">
            <a:off x="112801" y="2032084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5400000">
            <a:off x="30271" y="1342483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type="title"/>
          </p:nvPr>
        </p:nvSpPr>
        <p:spPr>
          <a:xfrm>
            <a:off x="1448650" y="368841"/>
            <a:ext cx="2505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title"/>
          </p:nvPr>
        </p:nvSpPr>
        <p:spPr>
          <a:xfrm>
            <a:off x="5189925" y="368841"/>
            <a:ext cx="2505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5189925" y="3472025"/>
            <a:ext cx="25056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1448650" y="3472025"/>
            <a:ext cx="25056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1897624" y="370120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2699971">
            <a:off x="7924076" y="2528184"/>
            <a:ext cx="1045223" cy="107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648050" y="-28937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b="0" l="19260" r="-24968" t="0"/>
          <a:stretch/>
        </p:blipFill>
        <p:spPr>
          <a:xfrm rot="5399945">
            <a:off x="7769275" y="12806"/>
            <a:ext cx="1104950" cy="107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rot="10800000">
            <a:off x="7969646" y="22331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2948951" y="2751671"/>
            <a:ext cx="5788101" cy="64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7379" y="-1465400"/>
            <a:ext cx="8140852" cy="818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700" y="-2314563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rot="5400000">
            <a:off x="4572008" y="159516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>
            <a:off x="5839683" y="3795442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/>
          <p:nvPr>
            <p:ph idx="1" type="body"/>
          </p:nvPr>
        </p:nvSpPr>
        <p:spPr>
          <a:xfrm>
            <a:off x="700775" y="1852350"/>
            <a:ext cx="4129200" cy="26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 Medium"/>
              <a:buChar char="⬥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00775" y="645725"/>
            <a:ext cx="41292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5" name="Google Shape;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042217">
            <a:off x="191193" y="87995"/>
            <a:ext cx="874506" cy="9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5400000">
            <a:off x="-1699902" y="3789384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6132844" y="-2228577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737550" y="800525"/>
            <a:ext cx="6144900" cy="24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75202" y="-22875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267373" y="-38796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015550" y="-16126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2984576" y="177100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" name="Google Shape;7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2678845" y="208064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699971">
            <a:off x="2011863" y="37823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5400000">
            <a:off x="2656608" y="28519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-5400000">
            <a:off x="444247" y="392320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100000">
            <a:off x="1993173" y="7625"/>
            <a:ext cx="732828" cy="75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-3307751" y="44473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" name="Google Shape;81;p9"/>
          <p:cNvSpPr txBox="1"/>
          <p:nvPr>
            <p:ph type="title"/>
          </p:nvPr>
        </p:nvSpPr>
        <p:spPr>
          <a:xfrm>
            <a:off x="3337150" y="1536150"/>
            <a:ext cx="50607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3337050" y="2377950"/>
            <a:ext cx="5060700" cy="1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125673" y="-39277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563825" y="-2518652"/>
            <a:ext cx="7105650" cy="714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4">
            <a:alphaModFix/>
          </a:blip>
          <a:srcRect b="0" l="0" r="0" t="23838"/>
          <a:stretch/>
        </p:blipFill>
        <p:spPr>
          <a:xfrm rot="-2700000">
            <a:off x="352074" y="7063"/>
            <a:ext cx="874504" cy="68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>
            <a:off x="3674539" y="-288875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/>
          <p:nvPr>
            <p:ph type="title"/>
          </p:nvPr>
        </p:nvSpPr>
        <p:spPr>
          <a:xfrm>
            <a:off x="748575" y="385425"/>
            <a:ext cx="3424500" cy="15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9" name="Google Shape;8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7397674" y="2013300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b="1" sz="32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technical-analysis-library-in-python.readthedocs.io/en/latest/" TargetMode="External"/><Relationship Id="rId4" Type="http://schemas.openxmlformats.org/officeDocument/2006/relationships/hyperlink" Target="https://github.com/bukosabino/ta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2.png"/><Relationship Id="rId11" Type="http://schemas.openxmlformats.org/officeDocument/2006/relationships/image" Target="../media/image20.png"/><Relationship Id="rId10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4750"/>
            <a:ext cx="9391248" cy="57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6454774" y="-12963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174" y="21707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 rotWithShape="1">
          <a:blip r:embed="rId5">
            <a:alphaModFix/>
          </a:blip>
          <a:srcRect b="0" l="-2090" r="2090" t="0"/>
          <a:stretch/>
        </p:blipFill>
        <p:spPr>
          <a:xfrm>
            <a:off x="3643750" y="1568150"/>
            <a:ext cx="5334226" cy="53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6650" y="-18687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3362" y="-1555762"/>
            <a:ext cx="4518676" cy="45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>
            <p:ph type="ctrTitle"/>
          </p:nvPr>
        </p:nvSpPr>
        <p:spPr>
          <a:xfrm>
            <a:off x="493125" y="2264125"/>
            <a:ext cx="6191100" cy="22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Technicals </a:t>
            </a:r>
            <a:r>
              <a:rPr lang="en"/>
              <a:t>of Stock Market and Trading</a:t>
            </a:r>
            <a:endParaRPr/>
          </a:p>
        </p:txBody>
      </p:sp>
      <p:sp>
        <p:nvSpPr>
          <p:cNvPr id="309" name="Google Shape;309;p29"/>
          <p:cNvSpPr txBox="1"/>
          <p:nvPr>
            <p:ph idx="1" type="subTitle"/>
          </p:nvPr>
        </p:nvSpPr>
        <p:spPr>
          <a:xfrm>
            <a:off x="493125" y="1758650"/>
            <a:ext cx="42783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>
                <a:solidFill>
                  <a:srgbClr val="F2F2F2"/>
                </a:solidFill>
              </a:rPr>
              <a:t>Quant Foundations - Day 2</a:t>
            </a:r>
            <a:endParaRPr b="1">
              <a:solidFill>
                <a:srgbClr val="F2F2F2"/>
              </a:solidFill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100029">
            <a:off x="8561364" y="261082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2515" y="-2"/>
            <a:ext cx="1640075" cy="16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 txBox="1"/>
          <p:nvPr>
            <p:ph idx="1" type="subTitle"/>
          </p:nvPr>
        </p:nvSpPr>
        <p:spPr>
          <a:xfrm>
            <a:off x="5438050" y="3901625"/>
            <a:ext cx="27378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AA84F"/>
                </a:solidFill>
              </a:rPr>
              <a:t>Presenters</a:t>
            </a:r>
            <a:endParaRPr b="1" i="1" sz="1600">
              <a:solidFill>
                <a:srgbClr val="6AA84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Ayush Aware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          Archit Mangrulkar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524" y="4203701"/>
            <a:ext cx="847925" cy="8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 txBox="1"/>
          <p:nvPr>
            <p:ph idx="4294967295" type="subTitle"/>
          </p:nvPr>
        </p:nvSpPr>
        <p:spPr>
          <a:xfrm flipH="1">
            <a:off x="1950575" y="611475"/>
            <a:ext cx="44229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</a:t>
            </a:r>
            <a:r>
              <a:rPr b="1" lang="en" sz="2400">
                <a:solidFill>
                  <a:srgbClr val="F2F2F2"/>
                </a:solidFill>
              </a:rPr>
              <a:t> </a:t>
            </a:r>
            <a:endParaRPr b="1" sz="24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F2F2"/>
                </a:solidFill>
              </a:rPr>
              <a:t> (Colour does not matter here)</a:t>
            </a:r>
            <a:endParaRPr b="1" sz="16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06" name="Google Shape;406;p38"/>
          <p:cNvSpPr txBox="1"/>
          <p:nvPr>
            <p:ph idx="4294967295" type="subTitle"/>
          </p:nvPr>
        </p:nvSpPr>
        <p:spPr>
          <a:xfrm flipH="1">
            <a:off x="260350" y="1915750"/>
            <a:ext cx="53304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b="1" lang="en" sz="2200">
                <a:solidFill>
                  <a:srgbClr val="6AA84F"/>
                </a:solidFill>
              </a:rPr>
              <a:t>Hammer</a:t>
            </a:r>
            <a:r>
              <a:rPr b="1" lang="en" sz="2200">
                <a:solidFill>
                  <a:srgbClr val="6AA84F"/>
                </a:solidFill>
              </a:rPr>
              <a:t> </a:t>
            </a:r>
            <a:r>
              <a:rPr b="1" lang="en">
                <a:solidFill>
                  <a:srgbClr val="6AA84F"/>
                </a:solidFill>
              </a:rPr>
              <a:t>  </a:t>
            </a:r>
            <a:r>
              <a:rPr i="1" lang="en">
                <a:solidFill>
                  <a:srgbClr val="F2F2F2"/>
                </a:solidFill>
              </a:rPr>
              <a:t>…At </a:t>
            </a:r>
            <a:r>
              <a:rPr i="1" lang="en">
                <a:solidFill>
                  <a:srgbClr val="F2F2F2"/>
                </a:solidFill>
              </a:rPr>
              <a:t>the bottom of the downtrend</a:t>
            </a:r>
            <a:endParaRPr i="1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b="1" lang="en" sz="2200">
                <a:solidFill>
                  <a:srgbClr val="6AA84F"/>
                </a:solidFill>
              </a:rPr>
              <a:t>Hanging Man  </a:t>
            </a:r>
            <a:r>
              <a:rPr i="1" lang="en">
                <a:solidFill>
                  <a:srgbClr val="F2F2F2"/>
                </a:solidFill>
              </a:rPr>
              <a:t>…At the top end of the uptrend</a:t>
            </a:r>
            <a:endParaRPr i="1">
              <a:solidFill>
                <a:srgbClr val="F2F2F2"/>
              </a:solidFill>
            </a:endParaRPr>
          </a:p>
        </p:txBody>
      </p:sp>
      <p:sp>
        <p:nvSpPr>
          <p:cNvPr id="407" name="Google Shape;407;p38"/>
          <p:cNvSpPr/>
          <p:nvPr/>
        </p:nvSpPr>
        <p:spPr>
          <a:xfrm>
            <a:off x="6673625" y="2268400"/>
            <a:ext cx="361200" cy="273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38"/>
          <p:cNvCxnSpPr/>
          <p:nvPr/>
        </p:nvCxnSpPr>
        <p:spPr>
          <a:xfrm>
            <a:off x="6838763" y="2339838"/>
            <a:ext cx="31800" cy="14496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38"/>
          <p:cNvSpPr/>
          <p:nvPr/>
        </p:nvSpPr>
        <p:spPr>
          <a:xfrm>
            <a:off x="7462125" y="2268388"/>
            <a:ext cx="361200" cy="273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38"/>
          <p:cNvCxnSpPr/>
          <p:nvPr/>
        </p:nvCxnSpPr>
        <p:spPr>
          <a:xfrm>
            <a:off x="7640700" y="2472350"/>
            <a:ext cx="37200" cy="13293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38"/>
          <p:cNvSpPr txBox="1"/>
          <p:nvPr/>
        </p:nvSpPr>
        <p:spPr>
          <a:xfrm>
            <a:off x="6099444" y="1963600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Close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8"/>
          <p:cNvSpPr txBox="1"/>
          <p:nvPr/>
        </p:nvSpPr>
        <p:spPr>
          <a:xfrm>
            <a:off x="6137674" y="2446600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Open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7640694" y="1963600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Open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7678924" y="2446600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Close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8"/>
          <p:cNvSpPr txBox="1"/>
          <p:nvPr>
            <p:ph idx="4294967295" type="subTitle"/>
          </p:nvPr>
        </p:nvSpPr>
        <p:spPr>
          <a:xfrm flipH="1">
            <a:off x="1260025" y="2363800"/>
            <a:ext cx="37395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b="1" lang="en" sz="1600">
                <a:solidFill>
                  <a:srgbClr val="F2F2F2"/>
                </a:solidFill>
              </a:rPr>
              <a:t>Prior trend should be downward</a:t>
            </a:r>
            <a:endParaRPr b="1" sz="1600">
              <a:solidFill>
                <a:srgbClr val="F2F2F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2F2F2"/>
              </a:solidFill>
            </a:endParaRPr>
          </a:p>
        </p:txBody>
      </p:sp>
      <p:sp>
        <p:nvSpPr>
          <p:cNvPr id="416" name="Google Shape;416;p38"/>
          <p:cNvSpPr txBox="1"/>
          <p:nvPr>
            <p:ph idx="4294967295" type="subTitle"/>
          </p:nvPr>
        </p:nvSpPr>
        <p:spPr>
          <a:xfrm flipH="1">
            <a:off x="1260025" y="3430600"/>
            <a:ext cx="37395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b="1" lang="en" sz="1600">
                <a:solidFill>
                  <a:srgbClr val="F2F2F2"/>
                </a:solidFill>
              </a:rPr>
              <a:t>Prior trend should be upward</a:t>
            </a:r>
            <a:endParaRPr b="1" sz="1600">
              <a:solidFill>
                <a:srgbClr val="F2F2F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2F2F2"/>
              </a:solidFill>
            </a:endParaRPr>
          </a:p>
        </p:txBody>
      </p:sp>
      <p:sp>
        <p:nvSpPr>
          <p:cNvPr id="417" name="Google Shape;417;p38"/>
          <p:cNvSpPr txBox="1"/>
          <p:nvPr>
            <p:ph idx="4294967295" type="subTitle"/>
          </p:nvPr>
        </p:nvSpPr>
        <p:spPr>
          <a:xfrm flipH="1">
            <a:off x="2025200" y="965875"/>
            <a:ext cx="37395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2F2F2"/>
                </a:solidFill>
              </a:rPr>
              <a:t>Shadow to real body ratio 2:1</a:t>
            </a:r>
            <a:endParaRPr b="1" i="1" sz="1600">
              <a:solidFill>
                <a:srgbClr val="F2F2F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2F2F2"/>
              </a:solidFill>
            </a:endParaRPr>
          </a:p>
        </p:txBody>
      </p:sp>
      <p:sp>
        <p:nvSpPr>
          <p:cNvPr id="418" name="Google Shape;418;p38"/>
          <p:cNvSpPr txBox="1"/>
          <p:nvPr>
            <p:ph type="title"/>
          </p:nvPr>
        </p:nvSpPr>
        <p:spPr>
          <a:xfrm>
            <a:off x="1020500" y="229225"/>
            <a:ext cx="574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Umbrellas</a:t>
            </a:r>
            <a:endParaRPr/>
          </a:p>
        </p:txBody>
      </p:sp>
      <p:pic>
        <p:nvPicPr>
          <p:cNvPr id="419" name="Google Shape;4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100" y="229225"/>
            <a:ext cx="12573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524" y="4203701"/>
            <a:ext cx="847925" cy="8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99400"/>
            <a:ext cx="6102525" cy="25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2708425"/>
            <a:ext cx="6102524" cy="23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524" y="4203701"/>
            <a:ext cx="847925" cy="8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0"/>
          <p:cNvSpPr txBox="1"/>
          <p:nvPr>
            <p:ph idx="4294967295" type="subTitle"/>
          </p:nvPr>
        </p:nvSpPr>
        <p:spPr>
          <a:xfrm flipH="1">
            <a:off x="1950575" y="611475"/>
            <a:ext cx="44229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</a:t>
            </a:r>
            <a:r>
              <a:rPr b="1" lang="en" sz="2400">
                <a:solidFill>
                  <a:srgbClr val="F2F2F2"/>
                </a:solidFill>
              </a:rPr>
              <a:t> </a:t>
            </a:r>
            <a:endParaRPr b="1" sz="24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2F2F2"/>
                </a:solidFill>
              </a:rPr>
              <a:t> (Colour does not matter here)</a:t>
            </a:r>
            <a:endParaRPr b="1" sz="16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33" name="Google Shape;433;p40"/>
          <p:cNvSpPr/>
          <p:nvPr/>
        </p:nvSpPr>
        <p:spPr>
          <a:xfrm>
            <a:off x="5987825" y="3487600"/>
            <a:ext cx="361200" cy="273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40"/>
          <p:cNvCxnSpPr/>
          <p:nvPr/>
        </p:nvCxnSpPr>
        <p:spPr>
          <a:xfrm flipH="1">
            <a:off x="6160000" y="2420475"/>
            <a:ext cx="1200" cy="12930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40"/>
          <p:cNvSpPr/>
          <p:nvPr/>
        </p:nvSpPr>
        <p:spPr>
          <a:xfrm>
            <a:off x="6776325" y="3487588"/>
            <a:ext cx="361200" cy="273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40"/>
          <p:cNvCxnSpPr/>
          <p:nvPr/>
        </p:nvCxnSpPr>
        <p:spPr>
          <a:xfrm>
            <a:off x="6954900" y="2396150"/>
            <a:ext cx="0" cy="13293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0"/>
          <p:cNvSpPr txBox="1"/>
          <p:nvPr/>
        </p:nvSpPr>
        <p:spPr>
          <a:xfrm>
            <a:off x="5413644" y="3182800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Close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5451874" y="3665800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Open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6954894" y="3182800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Open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0"/>
          <p:cNvSpPr txBox="1"/>
          <p:nvPr/>
        </p:nvSpPr>
        <p:spPr>
          <a:xfrm>
            <a:off x="6993124" y="3665800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Close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40"/>
          <p:cNvSpPr txBox="1"/>
          <p:nvPr>
            <p:ph idx="4294967295" type="subTitle"/>
          </p:nvPr>
        </p:nvSpPr>
        <p:spPr>
          <a:xfrm flipH="1">
            <a:off x="2025200" y="965875"/>
            <a:ext cx="37395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2F2F2"/>
                </a:solidFill>
              </a:rPr>
              <a:t>Shadow to real body ratio 2:1</a:t>
            </a:r>
            <a:endParaRPr b="1" i="1" sz="1600">
              <a:solidFill>
                <a:srgbClr val="F2F2F2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F2F2F2"/>
              </a:solidFill>
            </a:endParaRPr>
          </a:p>
        </p:txBody>
      </p:sp>
      <p:sp>
        <p:nvSpPr>
          <p:cNvPr id="442" name="Google Shape;442;p40"/>
          <p:cNvSpPr txBox="1"/>
          <p:nvPr>
            <p:ph type="title"/>
          </p:nvPr>
        </p:nvSpPr>
        <p:spPr>
          <a:xfrm>
            <a:off x="1020500" y="229225"/>
            <a:ext cx="5748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Shooting Star</a:t>
            </a:r>
            <a:endParaRPr/>
          </a:p>
        </p:txBody>
      </p:sp>
      <p:pic>
        <p:nvPicPr>
          <p:cNvPr id="443" name="Google Shape;4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450" y="229225"/>
            <a:ext cx="14192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700" y="1909825"/>
            <a:ext cx="5020950" cy="25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>
            <p:ph type="title"/>
          </p:nvPr>
        </p:nvSpPr>
        <p:spPr>
          <a:xfrm>
            <a:off x="5186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Candlestick Patterns</a:t>
            </a:r>
            <a:endParaRPr/>
          </a:p>
        </p:txBody>
      </p:sp>
      <p:pic>
        <p:nvPicPr>
          <p:cNvPr id="450" name="Google Shape;4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524" y="4203701"/>
            <a:ext cx="847925" cy="8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1"/>
          <p:cNvSpPr txBox="1"/>
          <p:nvPr>
            <p:ph idx="4294967295" type="subTitle"/>
          </p:nvPr>
        </p:nvSpPr>
        <p:spPr>
          <a:xfrm flipH="1">
            <a:off x="757325" y="1669200"/>
            <a:ext cx="53304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b="1" lang="en" sz="2200">
                <a:solidFill>
                  <a:srgbClr val="6AA84F"/>
                </a:solidFill>
              </a:rPr>
              <a:t>Bullish/Bearish Engulfing</a:t>
            </a:r>
            <a:endParaRPr b="1" sz="2200">
              <a:solidFill>
                <a:srgbClr val="6AA84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200"/>
              <a:buChar char="●"/>
            </a:pPr>
            <a:r>
              <a:rPr b="1" lang="en" sz="2200">
                <a:solidFill>
                  <a:srgbClr val="6AA84F"/>
                </a:solidFill>
              </a:rPr>
              <a:t>Bullish/Bearish Harami</a:t>
            </a:r>
            <a:endParaRPr b="1" sz="2200">
              <a:solidFill>
                <a:srgbClr val="6AA84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200"/>
              <a:buChar char="●"/>
            </a:pPr>
            <a:r>
              <a:rPr b="1" lang="en" sz="2200">
                <a:solidFill>
                  <a:srgbClr val="6AA84F"/>
                </a:solidFill>
              </a:rPr>
              <a:t>Morning Star, Evening Star</a:t>
            </a:r>
            <a:endParaRPr b="1" sz="22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Engulfing</a:t>
            </a:r>
            <a:endParaRPr/>
          </a:p>
        </p:txBody>
      </p:sp>
      <p:sp>
        <p:nvSpPr>
          <p:cNvPr id="457" name="Google Shape;457;p42"/>
          <p:cNvSpPr txBox="1"/>
          <p:nvPr>
            <p:ph idx="4294967295" type="subTitle"/>
          </p:nvPr>
        </p:nvSpPr>
        <p:spPr>
          <a:xfrm flipH="1">
            <a:off x="713225" y="1666825"/>
            <a:ext cx="40386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6AA84F"/>
                </a:solidFill>
              </a:rPr>
              <a:t>Green</a:t>
            </a:r>
            <a:r>
              <a:rPr b="1" lang="en">
                <a:solidFill>
                  <a:srgbClr val="F2F2F2"/>
                </a:solidFill>
              </a:rPr>
              <a:t> engulfs </a:t>
            </a:r>
            <a:r>
              <a:rPr b="1" lang="en">
                <a:solidFill>
                  <a:srgbClr val="FF0000"/>
                </a:solidFill>
              </a:rPr>
              <a:t>Red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</a:pPr>
            <a:r>
              <a:rPr b="1" lang="en">
                <a:solidFill>
                  <a:srgbClr val="F2F2F2"/>
                </a:solidFill>
              </a:rPr>
              <a:t>Downward —&gt;Upward</a:t>
            </a:r>
            <a:r>
              <a:rPr b="1" lang="en"/>
              <a:t>   </a:t>
            </a:r>
            <a:endParaRPr b="1"/>
          </a:p>
        </p:txBody>
      </p:sp>
      <p:sp>
        <p:nvSpPr>
          <p:cNvPr id="458" name="Google Shape;458;p42"/>
          <p:cNvSpPr txBox="1"/>
          <p:nvPr>
            <p:ph type="title"/>
          </p:nvPr>
        </p:nvSpPr>
        <p:spPr>
          <a:xfrm>
            <a:off x="655025" y="1094125"/>
            <a:ext cx="26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>
                <a:solidFill>
                  <a:srgbClr val="6AA84F"/>
                </a:solidFill>
              </a:rPr>
              <a:t>Bullish</a:t>
            </a:r>
            <a:endParaRPr b="0" sz="2000">
              <a:solidFill>
                <a:srgbClr val="6AA84F"/>
              </a:solidFill>
            </a:endParaRPr>
          </a:p>
        </p:txBody>
      </p:sp>
      <p:sp>
        <p:nvSpPr>
          <p:cNvPr id="459" name="Google Shape;459;p42"/>
          <p:cNvSpPr txBox="1"/>
          <p:nvPr>
            <p:ph type="title"/>
          </p:nvPr>
        </p:nvSpPr>
        <p:spPr>
          <a:xfrm>
            <a:off x="713225" y="2787025"/>
            <a:ext cx="26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>
                <a:solidFill>
                  <a:srgbClr val="6AA84F"/>
                </a:solidFill>
              </a:rPr>
              <a:t>Bearish</a:t>
            </a:r>
            <a:endParaRPr b="0" sz="2000">
              <a:solidFill>
                <a:srgbClr val="6AA84F"/>
              </a:solidFill>
            </a:endParaRPr>
          </a:p>
        </p:txBody>
      </p:sp>
      <p:sp>
        <p:nvSpPr>
          <p:cNvPr id="460" name="Google Shape;460;p42"/>
          <p:cNvSpPr txBox="1"/>
          <p:nvPr>
            <p:ph idx="4294967295" type="subTitle"/>
          </p:nvPr>
        </p:nvSpPr>
        <p:spPr>
          <a:xfrm flipH="1">
            <a:off x="713225" y="3461550"/>
            <a:ext cx="40386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Red</a:t>
            </a:r>
            <a:r>
              <a:rPr b="1" lang="en">
                <a:solidFill>
                  <a:srgbClr val="F2F2F2"/>
                </a:solidFill>
              </a:rPr>
              <a:t> engulfs </a:t>
            </a:r>
            <a:r>
              <a:rPr b="1" lang="en">
                <a:solidFill>
                  <a:srgbClr val="6AA84F"/>
                </a:solidFill>
              </a:rPr>
              <a:t>Green</a:t>
            </a:r>
            <a:endParaRPr b="1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</a:pPr>
            <a:r>
              <a:rPr b="1" lang="en">
                <a:solidFill>
                  <a:srgbClr val="F2F2F2"/>
                </a:solidFill>
              </a:rPr>
              <a:t>Upward —&gt;Downward</a:t>
            </a:r>
            <a:r>
              <a:rPr b="1" lang="en"/>
              <a:t>   </a:t>
            </a:r>
            <a:endParaRPr b="1"/>
          </a:p>
        </p:txBody>
      </p:sp>
      <p:sp>
        <p:nvSpPr>
          <p:cNvPr id="461" name="Google Shape;461;p42"/>
          <p:cNvSpPr/>
          <p:nvPr/>
        </p:nvSpPr>
        <p:spPr>
          <a:xfrm>
            <a:off x="6882900" y="958263"/>
            <a:ext cx="293400" cy="1430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42"/>
          <p:cNvCxnSpPr/>
          <p:nvPr/>
        </p:nvCxnSpPr>
        <p:spPr>
          <a:xfrm>
            <a:off x="7022675" y="734775"/>
            <a:ext cx="13500" cy="1778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42"/>
          <p:cNvSpPr/>
          <p:nvPr/>
        </p:nvSpPr>
        <p:spPr>
          <a:xfrm>
            <a:off x="6279950" y="1122009"/>
            <a:ext cx="293400" cy="11121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42"/>
          <p:cNvCxnSpPr/>
          <p:nvPr/>
        </p:nvCxnSpPr>
        <p:spPr>
          <a:xfrm flipH="1">
            <a:off x="6422874" y="979222"/>
            <a:ext cx="7200" cy="1542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42"/>
          <p:cNvSpPr/>
          <p:nvPr/>
        </p:nvSpPr>
        <p:spPr>
          <a:xfrm rot="10800000">
            <a:off x="6432350" y="3513750"/>
            <a:ext cx="293400" cy="8694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6" name="Google Shape;466;p42"/>
          <p:cNvCxnSpPr/>
          <p:nvPr/>
        </p:nvCxnSpPr>
        <p:spPr>
          <a:xfrm rot="10800000">
            <a:off x="6572375" y="3105950"/>
            <a:ext cx="12300" cy="15381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42"/>
          <p:cNvSpPr/>
          <p:nvPr/>
        </p:nvSpPr>
        <p:spPr>
          <a:xfrm rot="10800000">
            <a:off x="7035300" y="3265001"/>
            <a:ext cx="293400" cy="12321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42"/>
          <p:cNvCxnSpPr/>
          <p:nvPr/>
        </p:nvCxnSpPr>
        <p:spPr>
          <a:xfrm flipH="1" rot="10800000">
            <a:off x="7178577" y="3096975"/>
            <a:ext cx="7200" cy="1542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850" y="2713850"/>
            <a:ext cx="5764300" cy="22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850" y="201300"/>
            <a:ext cx="5764300" cy="23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Haramis</a:t>
            </a:r>
            <a:endParaRPr/>
          </a:p>
        </p:txBody>
      </p:sp>
      <p:pic>
        <p:nvPicPr>
          <p:cNvPr id="480" name="Google Shape;4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650" y="941525"/>
            <a:ext cx="4512575" cy="20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650" y="3119200"/>
            <a:ext cx="4512575" cy="19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4"/>
          <p:cNvSpPr txBox="1"/>
          <p:nvPr>
            <p:ph idx="4294967295" type="subTitle"/>
          </p:nvPr>
        </p:nvSpPr>
        <p:spPr>
          <a:xfrm flipH="1">
            <a:off x="428750" y="1591075"/>
            <a:ext cx="53304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Two candlesticks</a:t>
            </a:r>
            <a:endParaRPr b="1" sz="2200">
              <a:solidFill>
                <a:srgbClr val="F2F2F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1st long 2nd </a:t>
            </a:r>
            <a:r>
              <a:rPr b="1" lang="en" sz="2200">
                <a:solidFill>
                  <a:srgbClr val="F2F2F2"/>
                </a:solidFill>
              </a:rPr>
              <a:t>short in length</a:t>
            </a:r>
            <a:r>
              <a:rPr b="1" lang="en" sz="2200">
                <a:solidFill>
                  <a:srgbClr val="F2F2F2"/>
                </a:solidFill>
              </a:rPr>
              <a:t> </a:t>
            </a:r>
            <a:endParaRPr b="1" sz="2200">
              <a:solidFill>
                <a:srgbClr val="F2F2F2"/>
              </a:solidFill>
            </a:endParaRPr>
          </a:p>
        </p:txBody>
      </p:sp>
      <p:sp>
        <p:nvSpPr>
          <p:cNvPr id="483" name="Google Shape;483;p44"/>
          <p:cNvSpPr txBox="1"/>
          <p:nvPr>
            <p:ph idx="4294967295" type="subTitle"/>
          </p:nvPr>
        </p:nvSpPr>
        <p:spPr>
          <a:xfrm flipH="1">
            <a:off x="543950" y="886200"/>
            <a:ext cx="51000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2F2F2"/>
                </a:solidFill>
              </a:rPr>
              <a:t>Don’ go by its Hindi </a:t>
            </a:r>
            <a:r>
              <a:rPr i="1" lang="en">
                <a:solidFill>
                  <a:srgbClr val="F2F2F2"/>
                </a:solidFill>
              </a:rPr>
              <a:t>‘Harami’</a:t>
            </a:r>
            <a:endParaRPr i="1">
              <a:solidFill>
                <a:srgbClr val="F2F2F2"/>
              </a:solidFill>
            </a:endParaRPr>
          </a:p>
        </p:txBody>
      </p:sp>
      <p:sp>
        <p:nvSpPr>
          <p:cNvPr id="484" name="Google Shape;484;p44"/>
          <p:cNvSpPr txBox="1"/>
          <p:nvPr/>
        </p:nvSpPr>
        <p:spPr>
          <a:xfrm>
            <a:off x="1639950" y="187600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Morning Star and Evening Star </a:t>
            </a:r>
            <a:endParaRPr/>
          </a:p>
        </p:txBody>
      </p:sp>
      <p:pic>
        <p:nvPicPr>
          <p:cNvPr id="490" name="Google Shape;4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175" y="3209850"/>
            <a:ext cx="4322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172" y="1249200"/>
            <a:ext cx="43222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5"/>
          <p:cNvSpPr txBox="1"/>
          <p:nvPr>
            <p:ph idx="4294967295" type="subTitle"/>
          </p:nvPr>
        </p:nvSpPr>
        <p:spPr>
          <a:xfrm flipH="1">
            <a:off x="352200" y="1404750"/>
            <a:ext cx="41802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Three candlesticks/trading sessions</a:t>
            </a:r>
            <a:endParaRPr b="1" sz="2200">
              <a:solidFill>
                <a:srgbClr val="F2F2F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Presence of gap</a:t>
            </a:r>
            <a:endParaRPr b="1" sz="22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/>
          <p:nvPr>
            <p:ph type="title"/>
          </p:nvPr>
        </p:nvSpPr>
        <p:spPr>
          <a:xfrm>
            <a:off x="718050" y="3191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Fibonacci Retracement</a:t>
            </a:r>
            <a:endParaRPr/>
          </a:p>
        </p:txBody>
      </p:sp>
      <p:sp>
        <p:nvSpPr>
          <p:cNvPr id="498" name="Google Shape;498;p46"/>
          <p:cNvSpPr txBox="1"/>
          <p:nvPr>
            <p:ph idx="4294967295" type="subTitle"/>
          </p:nvPr>
        </p:nvSpPr>
        <p:spPr>
          <a:xfrm flipH="1">
            <a:off x="408150" y="1343800"/>
            <a:ext cx="8327700" cy="28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</a:rPr>
              <a:t>0, 1, 1, 2, 3, 5, 8, 13, 21, 34, 55, 144, 233, 377….</a:t>
            </a:r>
            <a:endParaRPr b="1" sz="2200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</a:rPr>
              <a:t>21/13 = 1.618</a:t>
            </a:r>
            <a:endParaRPr b="1" sz="2200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F2F2F2"/>
                </a:solidFill>
              </a:rPr>
              <a:t>377/233 = 1.618</a:t>
            </a:r>
            <a:endParaRPr b="1" sz="2200">
              <a:solidFill>
                <a:srgbClr val="F2F2F2"/>
              </a:solidFill>
            </a:endParaRPr>
          </a:p>
        </p:txBody>
      </p:sp>
      <p:sp>
        <p:nvSpPr>
          <p:cNvPr id="499" name="Google Shape;499;p46"/>
          <p:cNvSpPr txBox="1"/>
          <p:nvPr>
            <p:ph idx="4294967295" type="subTitle"/>
          </p:nvPr>
        </p:nvSpPr>
        <p:spPr>
          <a:xfrm flipH="1">
            <a:off x="4812325" y="1887300"/>
            <a:ext cx="33360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</a:rPr>
              <a:t>13</a:t>
            </a:r>
            <a:r>
              <a:rPr b="1" lang="en" sz="2200">
                <a:solidFill>
                  <a:srgbClr val="F2F2F2"/>
                </a:solidFill>
              </a:rPr>
              <a:t>/21 = 0.618</a:t>
            </a:r>
            <a:endParaRPr b="1" sz="22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F2F2F2"/>
                </a:solidFill>
              </a:rPr>
              <a:t>233/377 = 0.618</a:t>
            </a:r>
            <a:endParaRPr b="1" sz="2200">
              <a:solidFill>
                <a:srgbClr val="F2F2F2"/>
              </a:solidFill>
            </a:endParaRPr>
          </a:p>
        </p:txBody>
      </p:sp>
      <p:sp>
        <p:nvSpPr>
          <p:cNvPr id="500" name="Google Shape;500;p46"/>
          <p:cNvSpPr txBox="1"/>
          <p:nvPr>
            <p:ph idx="4294967295" type="subTitle"/>
          </p:nvPr>
        </p:nvSpPr>
        <p:spPr>
          <a:xfrm flipH="1">
            <a:off x="839975" y="3097000"/>
            <a:ext cx="33360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2F2F2"/>
                </a:solidFill>
              </a:rPr>
              <a:t>13/34 = 0.382</a:t>
            </a:r>
            <a:endParaRPr b="1" sz="22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F2F2F2"/>
                </a:solidFill>
              </a:rPr>
              <a:t>21/55= 0.382</a:t>
            </a:r>
            <a:endParaRPr b="1" sz="22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type="title"/>
          </p:nvPr>
        </p:nvSpPr>
        <p:spPr>
          <a:xfrm>
            <a:off x="713225" y="368825"/>
            <a:ext cx="546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</a:t>
            </a:r>
            <a:endParaRPr/>
          </a:p>
        </p:txBody>
      </p:sp>
      <p:sp>
        <p:nvSpPr>
          <p:cNvPr id="506" name="Google Shape;506;p47"/>
          <p:cNvSpPr txBox="1"/>
          <p:nvPr>
            <p:ph idx="4294967295" type="subTitle"/>
          </p:nvPr>
        </p:nvSpPr>
        <p:spPr>
          <a:xfrm flipH="1">
            <a:off x="352225" y="1404750"/>
            <a:ext cx="77961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61.8%, 38.2%, 23.6% are used retrace back the prior trend</a:t>
            </a:r>
            <a:endParaRPr b="1" sz="2200">
              <a:solidFill>
                <a:srgbClr val="F2F2F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489-380 = 109</a:t>
            </a:r>
            <a:endParaRPr b="1" sz="2200">
              <a:solidFill>
                <a:srgbClr val="F2F2F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61.8% x 109 = 67.36</a:t>
            </a:r>
            <a:endParaRPr b="1" sz="2200">
              <a:solidFill>
                <a:srgbClr val="F2F2F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Retracement at 61% = 489 - 67.36 = 421.6</a:t>
            </a:r>
            <a:endParaRPr b="1" sz="22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ctrTitle"/>
          </p:nvPr>
        </p:nvSpPr>
        <p:spPr>
          <a:xfrm>
            <a:off x="1155400" y="456875"/>
            <a:ext cx="61911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Difference between Technical and Fundamental Analysis</a:t>
            </a:r>
            <a:endParaRPr sz="2200"/>
          </a:p>
        </p:txBody>
      </p:sp>
      <p:sp>
        <p:nvSpPr>
          <p:cNvPr id="318" name="Google Shape;318;p30"/>
          <p:cNvSpPr txBox="1"/>
          <p:nvPr>
            <p:ph idx="1" type="subTitle"/>
          </p:nvPr>
        </p:nvSpPr>
        <p:spPr>
          <a:xfrm>
            <a:off x="621200" y="2056275"/>
            <a:ext cx="42783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Technical</a:t>
            </a:r>
            <a:endParaRPr b="1" sz="1600">
              <a:solidFill>
                <a:srgbClr val="6AA84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Market action for short term trades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Studies </a:t>
            </a:r>
            <a:r>
              <a:rPr lang="en" sz="1600">
                <a:solidFill>
                  <a:srgbClr val="6AA84F"/>
                </a:solidFill>
              </a:rPr>
              <a:t>effect</a:t>
            </a:r>
            <a:r>
              <a:rPr lang="en" sz="1600"/>
              <a:t> of market movement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various indicators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 txBox="1"/>
          <p:nvPr>
            <p:ph idx="1" type="subTitle"/>
          </p:nvPr>
        </p:nvSpPr>
        <p:spPr>
          <a:xfrm>
            <a:off x="4565300" y="2056275"/>
            <a:ext cx="42783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Fundamental</a:t>
            </a:r>
            <a:endParaRPr b="1" sz="1600">
              <a:solidFill>
                <a:srgbClr val="6AA84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Economic factor, Supply and demand for long  term investment.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Studies </a:t>
            </a:r>
            <a:r>
              <a:rPr lang="en" sz="1600">
                <a:solidFill>
                  <a:srgbClr val="6AA84F"/>
                </a:solidFill>
              </a:rPr>
              <a:t>cause</a:t>
            </a:r>
            <a:r>
              <a:rPr lang="en" sz="1600"/>
              <a:t> of market  movement (Always wants to know why)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fundamental ratios. Eg ROA, ROE, P/E,  EPS,  Debt/Eq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74" y="4180426"/>
            <a:ext cx="847925" cy="8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8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&amp; Resistance</a:t>
            </a:r>
            <a:endParaRPr/>
          </a:p>
        </p:txBody>
      </p:sp>
      <p:sp>
        <p:nvSpPr>
          <p:cNvPr id="512" name="Google Shape;512;p48"/>
          <p:cNvSpPr txBox="1"/>
          <p:nvPr>
            <p:ph idx="4294967295" type="subTitle"/>
          </p:nvPr>
        </p:nvSpPr>
        <p:spPr>
          <a:xfrm flipH="1">
            <a:off x="351950" y="1404750"/>
            <a:ext cx="8327700" cy="28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Specific price points which attract maximum </a:t>
            </a:r>
            <a:r>
              <a:rPr b="1" lang="en" sz="2200">
                <a:solidFill>
                  <a:srgbClr val="6AA84F"/>
                </a:solidFill>
              </a:rPr>
              <a:t>buying</a:t>
            </a:r>
            <a:r>
              <a:rPr b="1" lang="en" sz="2200">
                <a:solidFill>
                  <a:srgbClr val="F2F2F2"/>
                </a:solidFill>
              </a:rPr>
              <a:t>/</a:t>
            </a:r>
            <a:r>
              <a:rPr b="1" lang="en" sz="2200">
                <a:solidFill>
                  <a:srgbClr val="FF0000"/>
                </a:solidFill>
              </a:rPr>
              <a:t>selling</a:t>
            </a:r>
            <a:endParaRPr b="1" sz="2200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A </a:t>
            </a:r>
            <a:r>
              <a:rPr b="1" lang="en" sz="2200">
                <a:solidFill>
                  <a:srgbClr val="6AA84F"/>
                </a:solidFill>
              </a:rPr>
              <a:t>support</a:t>
            </a:r>
            <a:r>
              <a:rPr b="1" lang="en" sz="2200">
                <a:solidFill>
                  <a:srgbClr val="F2F2F2"/>
                </a:solidFill>
              </a:rPr>
              <a:t> level occurs where buying becomes strong enough to stop a falling trend</a:t>
            </a:r>
            <a:endParaRPr b="1" sz="2200">
              <a:solidFill>
                <a:srgbClr val="F2F2F2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b="1" lang="en" sz="2200">
                <a:solidFill>
                  <a:srgbClr val="F2F2F2"/>
                </a:solidFill>
              </a:rPr>
              <a:t>A </a:t>
            </a:r>
            <a:r>
              <a:rPr b="1" lang="en" sz="2200">
                <a:solidFill>
                  <a:srgbClr val="FF0000"/>
                </a:solidFill>
              </a:rPr>
              <a:t>resistance </a:t>
            </a:r>
            <a:r>
              <a:rPr b="1" lang="en" sz="2200">
                <a:solidFill>
                  <a:srgbClr val="F2F2F2"/>
                </a:solidFill>
              </a:rPr>
              <a:t>level occurs where selling becomes strong enough to stop a rising trend</a:t>
            </a:r>
            <a:endParaRPr b="1" sz="2200">
              <a:solidFill>
                <a:srgbClr val="F2F2F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49"/>
          <p:cNvCxnSpPr/>
          <p:nvPr/>
        </p:nvCxnSpPr>
        <p:spPr>
          <a:xfrm>
            <a:off x="610800" y="857250"/>
            <a:ext cx="81333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49"/>
          <p:cNvSpPr txBox="1"/>
          <p:nvPr/>
        </p:nvSpPr>
        <p:spPr>
          <a:xfrm>
            <a:off x="707225" y="278600"/>
            <a:ext cx="76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Cipla Ltd.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Current Market Price : 442.5 		Support Value : 435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9" name="Google Shape;5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25" y="1248375"/>
            <a:ext cx="7826150" cy="33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0" y="1138075"/>
            <a:ext cx="7673576" cy="339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5" name="Google Shape;525;p50"/>
          <p:cNvCxnSpPr/>
          <p:nvPr/>
        </p:nvCxnSpPr>
        <p:spPr>
          <a:xfrm>
            <a:off x="610800" y="857250"/>
            <a:ext cx="81333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50"/>
          <p:cNvSpPr txBox="1"/>
          <p:nvPr/>
        </p:nvSpPr>
        <p:spPr>
          <a:xfrm>
            <a:off x="707225" y="278600"/>
            <a:ext cx="76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Ambuja Cements		Current Market Price : 206.75 		Resistance Value : 215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/>
          <p:nvPr>
            <p:ph type="title"/>
          </p:nvPr>
        </p:nvSpPr>
        <p:spPr>
          <a:xfrm>
            <a:off x="718050" y="3191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532" name="Google Shape;532;p51"/>
          <p:cNvSpPr txBox="1"/>
          <p:nvPr/>
        </p:nvSpPr>
        <p:spPr>
          <a:xfrm>
            <a:off x="575000" y="1328725"/>
            <a:ext cx="8251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shares traded during a time period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Measures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pressure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behind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given price movements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Help identify trends in stock-price movements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Smart Money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Concept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 txBox="1"/>
          <p:nvPr>
            <p:ph type="title"/>
          </p:nvPr>
        </p:nvSpPr>
        <p:spPr>
          <a:xfrm>
            <a:off x="209575" y="0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Uptrend</a:t>
            </a:r>
            <a:endParaRPr sz="2500"/>
          </a:p>
        </p:txBody>
      </p:sp>
      <p:pic>
        <p:nvPicPr>
          <p:cNvPr id="538" name="Google Shape;5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200" y="572700"/>
            <a:ext cx="5614976" cy="43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3"/>
          <p:cNvSpPr txBox="1"/>
          <p:nvPr>
            <p:ph type="title"/>
          </p:nvPr>
        </p:nvSpPr>
        <p:spPr>
          <a:xfrm>
            <a:off x="713225" y="1402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Downtrend</a:t>
            </a:r>
            <a:endParaRPr sz="2500"/>
          </a:p>
        </p:txBody>
      </p:sp>
      <p:pic>
        <p:nvPicPr>
          <p:cNvPr id="544" name="Google Shape;544;p53"/>
          <p:cNvPicPr preferRelativeResize="0"/>
          <p:nvPr/>
        </p:nvPicPr>
        <p:blipFill rotWithShape="1">
          <a:blip r:embed="rId3">
            <a:alphaModFix/>
          </a:blip>
          <a:srcRect b="5114" l="0" r="0" t="0"/>
          <a:stretch/>
        </p:blipFill>
        <p:spPr>
          <a:xfrm>
            <a:off x="1572825" y="858275"/>
            <a:ext cx="6011450" cy="40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Quantitative Analysis</a:t>
            </a:r>
            <a:endParaRPr/>
          </a:p>
        </p:txBody>
      </p:sp>
      <p:sp>
        <p:nvSpPr>
          <p:cNvPr id="550" name="Google Shape;550;p54"/>
          <p:cNvSpPr txBox="1"/>
          <p:nvPr/>
        </p:nvSpPr>
        <p:spPr>
          <a:xfrm>
            <a:off x="717950" y="1060850"/>
            <a:ext cx="8004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statistical data for anticipating stock trends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Moving Averages</a:t>
            </a:r>
            <a:endParaRPr sz="2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○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SMA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○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WMA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○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EMA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Oscillators </a:t>
            </a:r>
            <a:endParaRPr sz="2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○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RSI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○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MACD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 txBox="1"/>
          <p:nvPr/>
        </p:nvSpPr>
        <p:spPr>
          <a:xfrm>
            <a:off x="713225" y="368825"/>
            <a:ext cx="79836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sz="3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Moving Averages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point on the n-day moving average is an average of all the close prices for the previous n-days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a price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breaks above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(or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below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the moving average, it can be interpreted as a sign to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buy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(or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sell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 Moving Average &amp; Weighted Moving Average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SMA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 ( x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+ x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+..... + x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)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		n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WMA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 (a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x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+ a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+..... + a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baseline="-25000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)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		          n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56" name="Google Shape;556;p55"/>
          <p:cNvGraphicFramePr/>
          <p:nvPr/>
        </p:nvGraphicFramePr>
        <p:xfrm>
          <a:off x="2254475" y="293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2111550"/>
              </a:tblGrid>
              <a:tr h="51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57" name="Google Shape;557;p55"/>
          <p:cNvGraphicFramePr/>
          <p:nvPr/>
        </p:nvGraphicFramePr>
        <p:xfrm>
          <a:off x="2353300" y="3693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2770575"/>
              </a:tblGrid>
              <a:tr h="51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/>
          <p:nvPr/>
        </p:nvSpPr>
        <p:spPr>
          <a:xfrm>
            <a:off x="713225" y="368825"/>
            <a:ext cx="82023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Exponential Moving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Average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EMA</a:t>
            </a:r>
            <a:r>
              <a:rPr baseline="-25000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Value</a:t>
            </a:r>
            <a:r>
              <a:rPr baseline="-25000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  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 (                      )    + EMA</a:t>
            </a:r>
            <a:r>
              <a:rPr baseline="-25000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t-1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x {1-(                       )}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Smoothing factor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 a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measure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influence of the recent data points (generally 2)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EMA</a:t>
            </a:r>
            <a:r>
              <a:rPr baseline="-25000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Value</a:t>
            </a:r>
            <a:r>
              <a:rPr baseline="-25000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  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  (                    )    + EMA</a:t>
            </a:r>
            <a:r>
              <a:rPr baseline="-25000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t-1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x (                   )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63" name="Google Shape;563;p56"/>
          <p:cNvGraphicFramePr/>
          <p:nvPr/>
        </p:nvGraphicFramePr>
        <p:xfrm>
          <a:off x="3533200" y="12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1157875"/>
              </a:tblGrid>
              <a:tr h="51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Smoothing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1 + 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4" name="Google Shape;564;p56"/>
          <p:cNvGraphicFramePr/>
          <p:nvPr/>
        </p:nvGraphicFramePr>
        <p:xfrm>
          <a:off x="7071750" y="12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1157875"/>
              </a:tblGrid>
              <a:tr h="51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Smoothing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1 + 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5" name="Google Shape;565;p56"/>
          <p:cNvGraphicFramePr/>
          <p:nvPr/>
        </p:nvGraphicFramePr>
        <p:xfrm>
          <a:off x="3656450" y="333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9114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1 +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66" name="Google Shape;566;p56"/>
          <p:cNvGraphicFramePr/>
          <p:nvPr/>
        </p:nvGraphicFramePr>
        <p:xfrm>
          <a:off x="6616350" y="333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9114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N - 1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1 + 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0" y="1188775"/>
            <a:ext cx="7329476" cy="293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57"/>
          <p:cNvCxnSpPr/>
          <p:nvPr/>
        </p:nvCxnSpPr>
        <p:spPr>
          <a:xfrm>
            <a:off x="610800" y="857250"/>
            <a:ext cx="81333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57"/>
          <p:cNvSpPr txBox="1"/>
          <p:nvPr/>
        </p:nvSpPr>
        <p:spPr>
          <a:xfrm>
            <a:off x="707225" y="278600"/>
            <a:ext cx="76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Cipla Ltd.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	SMA 					       EMA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49" y="385149"/>
            <a:ext cx="6862525" cy="37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5674" y="4180426"/>
            <a:ext cx="847925" cy="8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8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Stock Trends</a:t>
            </a:r>
            <a:endParaRPr/>
          </a:p>
        </p:txBody>
      </p:sp>
      <p:sp>
        <p:nvSpPr>
          <p:cNvPr id="579" name="Google Shape;579;p58"/>
          <p:cNvSpPr txBox="1"/>
          <p:nvPr/>
        </p:nvSpPr>
        <p:spPr>
          <a:xfrm>
            <a:off x="610800" y="1039425"/>
            <a:ext cx="82404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current price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rises above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(or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falls below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the MA, look for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buying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(or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selling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Gives better margins during trends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Strategy </a:t>
            </a:r>
            <a:endParaRPr sz="2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Enter long position when the current price rises above the MA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End long position when the current price falls below the MA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700" y="1096550"/>
            <a:ext cx="6450125" cy="298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59"/>
          <p:cNvCxnSpPr/>
          <p:nvPr/>
        </p:nvCxnSpPr>
        <p:spPr>
          <a:xfrm>
            <a:off x="610800" y="857250"/>
            <a:ext cx="81333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59"/>
          <p:cNvSpPr txBox="1"/>
          <p:nvPr/>
        </p:nvSpPr>
        <p:spPr>
          <a:xfrm>
            <a:off x="707225" y="278600"/>
            <a:ext cx="76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BPCL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	       			EMA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0"/>
          <p:cNvSpPr txBox="1"/>
          <p:nvPr/>
        </p:nvSpPr>
        <p:spPr>
          <a:xfrm>
            <a:off x="482200" y="1039425"/>
            <a:ext cx="85620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the plain vanilla moving average system, we saw a lot of signals and the signals during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sideways trends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were not profitable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Short-term &amp; Long-term moving average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Strategy </a:t>
            </a:r>
            <a:endParaRPr sz="2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Enter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long position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when the short-term MA rises above the long-term MA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End long position when the short-term MA falls below the long-term MA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60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Average Crossover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025" y="1013788"/>
            <a:ext cx="6491675" cy="326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1"/>
          <p:cNvCxnSpPr/>
          <p:nvPr/>
        </p:nvCxnSpPr>
        <p:spPr>
          <a:xfrm>
            <a:off x="610800" y="857250"/>
            <a:ext cx="81333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61"/>
          <p:cNvSpPr txBox="1"/>
          <p:nvPr/>
        </p:nvSpPr>
        <p:spPr>
          <a:xfrm>
            <a:off x="707225" y="278600"/>
            <a:ext cx="76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BPCL				       	50 day EMA					100 day EMA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2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Indicators</a:t>
            </a:r>
            <a:endParaRPr/>
          </a:p>
        </p:txBody>
      </p:sp>
      <p:sp>
        <p:nvSpPr>
          <p:cNvPr id="605" name="Google Shape;605;p62"/>
          <p:cNvSpPr txBox="1"/>
          <p:nvPr/>
        </p:nvSpPr>
        <p:spPr>
          <a:xfrm>
            <a:off x="407200" y="1007275"/>
            <a:ext cx="83154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Independent trading systems based on preset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Leading &amp; Lagging Indicators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leading indicator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signals the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occurrence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a new trend in advance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lagging indicator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signals the occurrence of a new trend after it has occured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 Moving Averages leading or lagging ?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3"/>
          <p:cNvSpPr txBox="1"/>
          <p:nvPr>
            <p:ph type="title"/>
          </p:nvPr>
        </p:nvSpPr>
        <p:spPr>
          <a:xfrm>
            <a:off x="713225" y="2164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Indicators</a:t>
            </a:r>
            <a:endParaRPr/>
          </a:p>
        </p:txBody>
      </p:sp>
      <p:sp>
        <p:nvSpPr>
          <p:cNvPr id="611" name="Google Shape;611;p63"/>
          <p:cNvSpPr txBox="1"/>
          <p:nvPr/>
        </p:nvSpPr>
        <p:spPr>
          <a:xfrm>
            <a:off x="621500" y="941525"/>
            <a:ext cx="7707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Trend : whether the market is moving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up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down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/sideways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Moving Average Crossovers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Mean Reversion : measure how far a price swing will stretch before a counter impulse triggers a retracement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Bollinger Bands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Relative Strength :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measure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oscillations in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buying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selling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pressure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RSI, Stochastic Indicator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4"/>
          <p:cNvSpPr txBox="1"/>
          <p:nvPr>
            <p:ph type="title"/>
          </p:nvPr>
        </p:nvSpPr>
        <p:spPr>
          <a:xfrm>
            <a:off x="713225" y="2164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….continued</a:t>
            </a:r>
            <a:endParaRPr/>
          </a:p>
        </p:txBody>
      </p:sp>
      <p:sp>
        <p:nvSpPr>
          <p:cNvPr id="617" name="Google Shape;617;p64"/>
          <p:cNvSpPr txBox="1"/>
          <p:nvPr/>
        </p:nvSpPr>
        <p:spPr>
          <a:xfrm>
            <a:off x="621500" y="1551125"/>
            <a:ext cx="7707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Volume : measure the trading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volumes</a:t>
            </a:r>
            <a:endParaRPr sz="2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On Balance Volume (OBV)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Momentum : evaluate the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speed of price change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over time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MACD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5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Strength Index</a:t>
            </a:r>
            <a:endParaRPr/>
          </a:p>
        </p:txBody>
      </p:sp>
      <p:sp>
        <p:nvSpPr>
          <p:cNvPr id="623" name="Google Shape;623;p65"/>
          <p:cNvSpPr txBox="1"/>
          <p:nvPr/>
        </p:nvSpPr>
        <p:spPr>
          <a:xfrm>
            <a:off x="792950" y="1135850"/>
            <a:ext cx="79725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Helps in identifying trend reversals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Shows the internal strength of a security to identify </a:t>
            </a:r>
            <a:r>
              <a:rPr lang="en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overbought</a:t>
            </a: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oversold</a:t>
            </a: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pattern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RSI = 100 x ( 1 -                      )                                 RS =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                        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RSI is a momentum oscillator that oscillates between 0 and 100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24" name="Google Shape;624;p65"/>
          <p:cNvGraphicFramePr/>
          <p:nvPr/>
        </p:nvGraphicFramePr>
        <p:xfrm>
          <a:off x="3271275" y="300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9490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1 + 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25" name="Google Shape;625;p65"/>
          <p:cNvGraphicFramePr/>
          <p:nvPr/>
        </p:nvGraphicFramePr>
        <p:xfrm>
          <a:off x="6771700" y="2914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11525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Avg. Gain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Avg. Loss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" name="Google Shape;630;p66"/>
          <p:cNvGraphicFramePr/>
          <p:nvPr/>
        </p:nvGraphicFramePr>
        <p:xfrm>
          <a:off x="419100" y="59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Sr. No.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Close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Points Gained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Points Lost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99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1" name="Google Shape;631;p66"/>
          <p:cNvSpPr txBox="1"/>
          <p:nvPr/>
        </p:nvSpPr>
        <p:spPr>
          <a:xfrm>
            <a:off x="642950" y="4018375"/>
            <a:ext cx="699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Assuming that the Day 0 price was 99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Points </a:t>
            </a:r>
            <a:r>
              <a:rPr lang="en" sz="16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gained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lost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denote the number of points gained/lost with respect to the previous day close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 txBox="1"/>
          <p:nvPr/>
        </p:nvSpPr>
        <p:spPr>
          <a:xfrm>
            <a:off x="835825" y="535775"/>
            <a:ext cx="5347200" cy="4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Average Points Gained =   (                                             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           =  1.142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Average Points Lost       =   (                                             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           =  1.142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RS  = 1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RSI = 100 * ( 1 - 0.5)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= 50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37" name="Google Shape;637;p67"/>
          <p:cNvGraphicFramePr/>
          <p:nvPr/>
        </p:nvGraphicFramePr>
        <p:xfrm>
          <a:off x="3034925" y="38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1409750"/>
              </a:tblGrid>
              <a:tr h="40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1 + 2+ 3+ 2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       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38" name="Google Shape;638;p67"/>
          <p:cNvGraphicFramePr/>
          <p:nvPr/>
        </p:nvGraphicFramePr>
        <p:xfrm>
          <a:off x="3034925" y="182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1409750"/>
              </a:tblGrid>
              <a:tr h="40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4+ 3+ 1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          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9" name="Google Shape;639;p67"/>
          <p:cNvSpPr txBox="1"/>
          <p:nvPr/>
        </p:nvSpPr>
        <p:spPr>
          <a:xfrm>
            <a:off x="5261375" y="1632350"/>
            <a:ext cx="3321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RSI  ε  ( 0 , 30 )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security is supposed to be oversold and ready for</a:t>
            </a:r>
            <a:r>
              <a:rPr lang="en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 Upward correction</a:t>
            </a:r>
            <a:endParaRPr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RSI  ε  ( 70 , 100 )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security is supposed to be overbought and ready for</a:t>
            </a: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Downward correction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/>
          <p:nvPr>
            <p:ph idx="6" type="ctrTitle"/>
          </p:nvPr>
        </p:nvSpPr>
        <p:spPr>
          <a:xfrm>
            <a:off x="1565818" y="2018771"/>
            <a:ext cx="4518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AA84F"/>
                </a:solidFill>
              </a:rPr>
              <a:t>Volume</a:t>
            </a:r>
            <a:endParaRPr sz="2000"/>
          </a:p>
        </p:txBody>
      </p:sp>
      <p:sp>
        <p:nvSpPr>
          <p:cNvPr id="332" name="Google Shape;332;p32"/>
          <p:cNvSpPr txBox="1"/>
          <p:nvPr>
            <p:ph type="ctrTitle"/>
          </p:nvPr>
        </p:nvSpPr>
        <p:spPr>
          <a:xfrm>
            <a:off x="1489625" y="590550"/>
            <a:ext cx="4518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Why </a:t>
            </a:r>
            <a:r>
              <a:rPr lang="en" sz="2000">
                <a:solidFill>
                  <a:srgbClr val="6AA84F"/>
                </a:solidFill>
              </a:rPr>
              <a:t>Technical Analysis?</a:t>
            </a:r>
            <a:endParaRPr sz="2000">
              <a:solidFill>
                <a:srgbClr val="6AA84F"/>
              </a:solidFill>
            </a:endParaRPr>
          </a:p>
        </p:txBody>
      </p:sp>
      <p:sp>
        <p:nvSpPr>
          <p:cNvPr id="333" name="Google Shape;333;p32"/>
          <p:cNvSpPr txBox="1"/>
          <p:nvPr>
            <p:ph idx="2" type="ctrTitle"/>
          </p:nvPr>
        </p:nvSpPr>
        <p:spPr>
          <a:xfrm>
            <a:off x="1565818" y="1048360"/>
            <a:ext cx="45186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Introduction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4" name="Google Shape;334;p32"/>
          <p:cNvSpPr txBox="1"/>
          <p:nvPr>
            <p:ph idx="4" type="ctrTitle"/>
          </p:nvPr>
        </p:nvSpPr>
        <p:spPr>
          <a:xfrm>
            <a:off x="1565818" y="1535598"/>
            <a:ext cx="4518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Candlesticks</a:t>
            </a:r>
            <a:endParaRPr sz="2000"/>
          </a:p>
        </p:txBody>
      </p:sp>
      <p:sp>
        <p:nvSpPr>
          <p:cNvPr id="335" name="Google Shape;335;p32"/>
          <p:cNvSpPr txBox="1"/>
          <p:nvPr>
            <p:ph idx="8" type="ctrTitle"/>
          </p:nvPr>
        </p:nvSpPr>
        <p:spPr>
          <a:xfrm>
            <a:off x="1565827" y="2499775"/>
            <a:ext cx="6458700" cy="4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AA84F"/>
                </a:solidFill>
              </a:rPr>
              <a:t>Support </a:t>
            </a:r>
            <a:r>
              <a:rPr lang="en" sz="2000"/>
              <a:t>and </a:t>
            </a:r>
            <a:r>
              <a:rPr lang="en" sz="2000">
                <a:solidFill>
                  <a:srgbClr val="6AA84F"/>
                </a:solidFill>
              </a:rPr>
              <a:t>Resistance</a:t>
            </a:r>
            <a:endParaRPr sz="2000">
              <a:solidFill>
                <a:srgbClr val="6AA84F"/>
              </a:solidFill>
            </a:endParaRPr>
          </a:p>
        </p:txBody>
      </p:sp>
      <p:sp>
        <p:nvSpPr>
          <p:cNvPr id="336" name="Google Shape;336;p32"/>
          <p:cNvSpPr txBox="1"/>
          <p:nvPr>
            <p:ph idx="13" type="ctrTitle"/>
          </p:nvPr>
        </p:nvSpPr>
        <p:spPr>
          <a:xfrm>
            <a:off x="1565819" y="2982790"/>
            <a:ext cx="4518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Indicators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7" name="Google Shape;337;p32"/>
          <p:cNvSpPr txBox="1"/>
          <p:nvPr>
            <p:ph idx="15" type="title"/>
          </p:nvPr>
        </p:nvSpPr>
        <p:spPr>
          <a:xfrm>
            <a:off x="700181" y="562310"/>
            <a:ext cx="759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01</a:t>
            </a:r>
            <a:endParaRPr sz="2100"/>
          </a:p>
        </p:txBody>
      </p:sp>
      <p:sp>
        <p:nvSpPr>
          <p:cNvPr id="338" name="Google Shape;338;p32"/>
          <p:cNvSpPr txBox="1"/>
          <p:nvPr>
            <p:ph idx="16" type="title"/>
          </p:nvPr>
        </p:nvSpPr>
        <p:spPr>
          <a:xfrm>
            <a:off x="776635" y="1053085"/>
            <a:ext cx="759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02</a:t>
            </a:r>
            <a:endParaRPr sz="2100"/>
          </a:p>
        </p:txBody>
      </p:sp>
      <p:sp>
        <p:nvSpPr>
          <p:cNvPr id="339" name="Google Shape;339;p32"/>
          <p:cNvSpPr txBox="1"/>
          <p:nvPr>
            <p:ph idx="17" type="title"/>
          </p:nvPr>
        </p:nvSpPr>
        <p:spPr>
          <a:xfrm>
            <a:off x="776381" y="1533798"/>
            <a:ext cx="759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03</a:t>
            </a:r>
            <a:endParaRPr sz="2100"/>
          </a:p>
        </p:txBody>
      </p:sp>
      <p:sp>
        <p:nvSpPr>
          <p:cNvPr id="340" name="Google Shape;340;p32"/>
          <p:cNvSpPr txBox="1"/>
          <p:nvPr>
            <p:ph idx="18" type="title"/>
          </p:nvPr>
        </p:nvSpPr>
        <p:spPr>
          <a:xfrm>
            <a:off x="776635" y="2018771"/>
            <a:ext cx="759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04</a:t>
            </a:r>
            <a:endParaRPr sz="2100"/>
          </a:p>
        </p:txBody>
      </p:sp>
      <p:sp>
        <p:nvSpPr>
          <p:cNvPr id="341" name="Google Shape;341;p32"/>
          <p:cNvSpPr txBox="1"/>
          <p:nvPr>
            <p:ph idx="19" type="title"/>
          </p:nvPr>
        </p:nvSpPr>
        <p:spPr>
          <a:xfrm>
            <a:off x="776381" y="2984590"/>
            <a:ext cx="759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06</a:t>
            </a:r>
            <a:endParaRPr sz="2100"/>
          </a:p>
        </p:txBody>
      </p:sp>
      <p:sp>
        <p:nvSpPr>
          <p:cNvPr id="342" name="Google Shape;342;p32"/>
          <p:cNvSpPr txBox="1"/>
          <p:nvPr>
            <p:ph idx="20" type="title"/>
          </p:nvPr>
        </p:nvSpPr>
        <p:spPr>
          <a:xfrm>
            <a:off x="776381" y="2501283"/>
            <a:ext cx="759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05</a:t>
            </a:r>
            <a:endParaRPr sz="2100"/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74" y="4180426"/>
            <a:ext cx="847925" cy="8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>
            <p:ph idx="13" type="ctrTitle"/>
          </p:nvPr>
        </p:nvSpPr>
        <p:spPr>
          <a:xfrm>
            <a:off x="1565819" y="3363790"/>
            <a:ext cx="4518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Coding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5" name="Google Shape;345;p32"/>
          <p:cNvSpPr txBox="1"/>
          <p:nvPr>
            <p:ph idx="19" type="title"/>
          </p:nvPr>
        </p:nvSpPr>
        <p:spPr>
          <a:xfrm>
            <a:off x="776381" y="3365590"/>
            <a:ext cx="7596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06</a:t>
            </a:r>
            <a:endParaRPr sz="2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0" y="784600"/>
            <a:ext cx="8012926" cy="38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9"/>
          <p:cNvSpPr txBox="1"/>
          <p:nvPr/>
        </p:nvSpPr>
        <p:spPr>
          <a:xfrm>
            <a:off x="364325" y="710800"/>
            <a:ext cx="81975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RSI is fixed in an overbought region for a prolonged period, look for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buying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 instead of shorting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RSI is fixed in an oversold region for a prolonged period, look for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selling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 rather than buying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RSI value starts moving away from the oversold value after a prolonged period, look for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buying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opportunities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RSI value starts moving away from the overbought value after a prolonged period, look for 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selling 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opportunities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0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MACD</a:t>
            </a:r>
            <a:endParaRPr/>
          </a:p>
        </p:txBody>
      </p:sp>
      <p:sp>
        <p:nvSpPr>
          <p:cNvPr id="655" name="Google Shape;655;p70"/>
          <p:cNvSpPr txBox="1"/>
          <p:nvPr/>
        </p:nvSpPr>
        <p:spPr>
          <a:xfrm>
            <a:off x="792950" y="1135850"/>
            <a:ext cx="79725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Moving Averages Convergence &amp; Divergence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Convergence </a:t>
            </a: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Divergence </a:t>
            </a: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of two moving averages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MACD =( short-term MA ) - ( long-term MA )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sign of the MACD tells us about the trend 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MACD &gt; 0    : Bullish Trend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MACD &lt; 0    : Bearish Trend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25" y="1093000"/>
            <a:ext cx="7114125" cy="325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" name="Google Shape;661;p71"/>
          <p:cNvCxnSpPr/>
          <p:nvPr/>
        </p:nvCxnSpPr>
        <p:spPr>
          <a:xfrm>
            <a:off x="610800" y="857250"/>
            <a:ext cx="81333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71"/>
          <p:cNvSpPr txBox="1"/>
          <p:nvPr/>
        </p:nvSpPr>
        <p:spPr>
          <a:xfrm>
            <a:off x="707225" y="278600"/>
            <a:ext cx="69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Standard MACD (12 day EMA - 26 day EMA ) for NIFTY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2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Bollinger Bands</a:t>
            </a:r>
            <a:endParaRPr/>
          </a:p>
        </p:txBody>
      </p:sp>
      <p:sp>
        <p:nvSpPr>
          <p:cNvPr id="668" name="Google Shape;668;p72"/>
          <p:cNvSpPr txBox="1"/>
          <p:nvPr/>
        </p:nvSpPr>
        <p:spPr>
          <a:xfrm>
            <a:off x="792950" y="1135850"/>
            <a:ext cx="7972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Used to determine </a:t>
            </a:r>
            <a:r>
              <a:rPr lang="en" sz="2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overbought </a:t>
            </a: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&amp; </a:t>
            </a:r>
            <a:r>
              <a:rPr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oversold </a:t>
            </a: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levels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●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Try to sell when the price reaches the top of the band and execute a buy when the price reaches the bottom of the band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○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Middle line : 20 day SMA of the closing prices 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○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Upper band : middle line + 2*SD 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○"/>
            </a:pP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Lower band : </a:t>
            </a:r>
            <a:r>
              <a:rPr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middle line -  2*SD</a:t>
            </a:r>
            <a:endParaRPr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73"/>
          <p:cNvCxnSpPr/>
          <p:nvPr/>
        </p:nvCxnSpPr>
        <p:spPr>
          <a:xfrm>
            <a:off x="610800" y="857250"/>
            <a:ext cx="81333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73"/>
          <p:cNvSpPr txBox="1"/>
          <p:nvPr/>
        </p:nvSpPr>
        <p:spPr>
          <a:xfrm>
            <a:off x="685800" y="289325"/>
            <a:ext cx="706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BPCL Ltd.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5" name="Google Shape;6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75" y="1076325"/>
            <a:ext cx="7061701" cy="326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4"/>
          <p:cNvSpPr txBox="1"/>
          <p:nvPr/>
        </p:nvSpPr>
        <p:spPr>
          <a:xfrm>
            <a:off x="707225" y="642950"/>
            <a:ext cx="7618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prices touch the upper band, they are likely to</a:t>
            </a:r>
            <a:r>
              <a:rPr lang="en" sz="2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revert back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the average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prices touch the lower band, they are likely to </a:t>
            </a:r>
            <a:r>
              <a:rPr lang="en" sz="2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rise up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the average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price continues to drift above the upper band (or below the lower band), the band envelope expand as well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●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the case of </a:t>
            </a:r>
            <a:r>
              <a:rPr i="1"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envelope expansion</a:t>
            </a: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follow the trend as the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BB strategy works only in a sideways market 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5"/>
          <p:cNvSpPr txBox="1"/>
          <p:nvPr>
            <p:ph type="title"/>
          </p:nvPr>
        </p:nvSpPr>
        <p:spPr>
          <a:xfrm>
            <a:off x="651100" y="530350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 library indicators    </a:t>
            </a:r>
            <a:r>
              <a:rPr lang="en" sz="22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</a:t>
            </a:r>
            <a:endParaRPr sz="22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5"/>
          <p:cNvSpPr txBox="1"/>
          <p:nvPr>
            <p:ph idx="4294967295" type="subTitle"/>
          </p:nvPr>
        </p:nvSpPr>
        <p:spPr>
          <a:xfrm flipH="1">
            <a:off x="651100" y="1400425"/>
            <a:ext cx="53304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200"/>
              <a:buChar char="●"/>
            </a:pPr>
            <a:r>
              <a:rPr b="1" lang="en" sz="2200">
                <a:solidFill>
                  <a:srgbClr val="6AA84F"/>
                </a:solidFill>
              </a:rPr>
              <a:t>Volume </a:t>
            </a:r>
            <a:endParaRPr b="1" sz="2200">
              <a:solidFill>
                <a:srgbClr val="6AA84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200"/>
              <a:buChar char="●"/>
            </a:pPr>
            <a:r>
              <a:rPr b="1" lang="en" sz="2200">
                <a:solidFill>
                  <a:srgbClr val="6AA84F"/>
                </a:solidFill>
              </a:rPr>
              <a:t>Trend</a:t>
            </a:r>
            <a:endParaRPr b="1" sz="2200">
              <a:solidFill>
                <a:srgbClr val="6AA84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200"/>
              <a:buChar char="●"/>
            </a:pPr>
            <a:r>
              <a:rPr b="1" lang="en" sz="2200">
                <a:solidFill>
                  <a:srgbClr val="6AA84F"/>
                </a:solidFill>
              </a:rPr>
              <a:t>Volatility</a:t>
            </a:r>
            <a:endParaRPr b="1" sz="2200">
              <a:solidFill>
                <a:srgbClr val="6AA84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200"/>
              <a:buChar char="●"/>
            </a:pPr>
            <a:r>
              <a:rPr b="1" lang="en" sz="2200">
                <a:solidFill>
                  <a:srgbClr val="6AA84F"/>
                </a:solidFill>
              </a:rPr>
              <a:t>Momentum</a:t>
            </a:r>
            <a:endParaRPr b="1" sz="2200">
              <a:solidFill>
                <a:srgbClr val="6AA84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200"/>
              <a:buChar char="●"/>
            </a:pPr>
            <a:r>
              <a:rPr b="1" lang="en" sz="2200">
                <a:solidFill>
                  <a:srgbClr val="6AA84F"/>
                </a:solidFill>
              </a:rPr>
              <a:t>Trend </a:t>
            </a:r>
            <a:endParaRPr b="1" sz="2200">
              <a:solidFill>
                <a:srgbClr val="6AA84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200"/>
              <a:buChar char="●"/>
            </a:pPr>
            <a:r>
              <a:rPr b="1" lang="en" sz="2200">
                <a:solidFill>
                  <a:srgbClr val="6AA84F"/>
                </a:solidFill>
              </a:rPr>
              <a:t>Others</a:t>
            </a:r>
            <a:endParaRPr b="1" sz="2200">
              <a:solidFill>
                <a:srgbClr val="6AA84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200">
              <a:solidFill>
                <a:srgbClr val="6AA84F"/>
              </a:solidFill>
            </a:endParaRPr>
          </a:p>
        </p:txBody>
      </p:sp>
      <p:sp>
        <p:nvSpPr>
          <p:cNvPr id="687" name="Google Shape;687;p75"/>
          <p:cNvSpPr txBox="1"/>
          <p:nvPr>
            <p:ph idx="4294967295" type="subTitle"/>
          </p:nvPr>
        </p:nvSpPr>
        <p:spPr>
          <a:xfrm flipH="1">
            <a:off x="5923450" y="1288625"/>
            <a:ext cx="22515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 u="sng">
                <a:solidFill>
                  <a:schemeClr val="hlink"/>
                </a:solidFill>
                <a:hlinkClick r:id="rId4"/>
              </a:rPr>
              <a:t>Ta-Lib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524" y="4203701"/>
            <a:ext cx="847925" cy="842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3" name="Google Shape;693;p76"/>
          <p:cNvGraphicFramePr/>
          <p:nvPr/>
        </p:nvGraphicFramePr>
        <p:xfrm>
          <a:off x="1058775" y="98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{C846ED99-3117-4948-9447-DD25525C4D0C}</a:tableStyleId>
              </a:tblPr>
              <a:tblGrid>
                <a:gridCol w="2153975"/>
                <a:gridCol w="2380375"/>
                <a:gridCol w="2414900"/>
              </a:tblGrid>
              <a:tr h="30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DAY</a:t>
                      </a:r>
                      <a:endParaRPr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EVENTS</a:t>
                      </a:r>
                      <a:endParaRPr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Time</a:t>
                      </a:r>
                      <a:endParaRPr b="1">
                        <a:solidFill>
                          <a:schemeClr val="dk1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  <a:tr h="49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6AA84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DAY 1</a:t>
                      </a:r>
                      <a:endParaRPr sz="1300">
                        <a:solidFill>
                          <a:srgbClr val="6AA84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27 / 05 / 2022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Quant Basics 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6:00 PM to 7:00 PM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/>
                </a:tc>
              </a:tr>
              <a:tr h="33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6AA84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DAY 2 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 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28 / 05 / 2022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Technical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 Analysis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4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:30 PM to 6:30 PM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/>
                </a:tc>
              </a:tr>
              <a:tr h="41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6AA84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DAY 3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  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29 / 05 / 2022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Fundamental Analysis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4:30 PM to 6:30 PM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/>
                </a:tc>
              </a:tr>
              <a:tr h="29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6AA84F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DAY 0</a:t>
                      </a:r>
                      <a:endParaRPr sz="1300">
                        <a:solidFill>
                          <a:srgbClr val="6AA84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Quant Masterclass  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30 / 05 / 2022</a:t>
                      </a:r>
                      <a:endParaRPr sz="1300">
                        <a:solidFill>
                          <a:srgbClr val="6AA84F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Introduction to Projects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6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Orbitron"/>
                          <a:ea typeface="Orbitron"/>
                          <a:cs typeface="Orbitron"/>
                          <a:sym typeface="Orbitron"/>
                        </a:rPr>
                        <a:t>:00 PM to 7:00 PM</a:t>
                      </a:r>
                      <a:endParaRPr sz="1300">
                        <a:solidFill>
                          <a:schemeClr val="dk2"/>
                        </a:solidFill>
                        <a:latin typeface="Orbitron"/>
                        <a:ea typeface="Orbitron"/>
                        <a:cs typeface="Orbitron"/>
                        <a:sym typeface="Orbitro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7"/>
          <p:cNvSpPr txBox="1"/>
          <p:nvPr>
            <p:ph type="title"/>
          </p:nvPr>
        </p:nvSpPr>
        <p:spPr>
          <a:xfrm>
            <a:off x="1284000" y="1302550"/>
            <a:ext cx="65760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Q</a:t>
            </a:r>
            <a:r>
              <a:rPr lang="en"/>
              <a:t> n A</a:t>
            </a:r>
            <a:endParaRPr/>
          </a:p>
        </p:txBody>
      </p:sp>
      <p:sp>
        <p:nvSpPr>
          <p:cNvPr id="699" name="Google Shape;699;p77"/>
          <p:cNvSpPr txBox="1"/>
          <p:nvPr>
            <p:ph idx="1" type="subTitle"/>
          </p:nvPr>
        </p:nvSpPr>
        <p:spPr>
          <a:xfrm>
            <a:off x="1284000" y="3066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 Fundae session</a:t>
            </a:r>
            <a:endParaRPr/>
          </a:p>
        </p:txBody>
      </p:sp>
      <p:pic>
        <p:nvPicPr>
          <p:cNvPr id="700" name="Google Shape;7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524" y="4203701"/>
            <a:ext cx="847925" cy="8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2406650" y="888450"/>
            <a:ext cx="6067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</a:t>
            </a:r>
            <a:r>
              <a:rPr lang="en" sz="2500">
                <a:solidFill>
                  <a:srgbClr val="6AA84F"/>
                </a:solidFill>
              </a:rPr>
              <a:t>Technical Analysis</a:t>
            </a:r>
            <a:r>
              <a:rPr lang="en" sz="2500"/>
              <a:t>?</a:t>
            </a:r>
            <a:endParaRPr sz="2500"/>
          </a:p>
        </p:txBody>
      </p:sp>
      <p:sp>
        <p:nvSpPr>
          <p:cNvPr id="351" name="Google Shape;351;p33"/>
          <p:cNvSpPr txBox="1"/>
          <p:nvPr/>
        </p:nvSpPr>
        <p:spPr>
          <a:xfrm>
            <a:off x="2795375" y="2136475"/>
            <a:ext cx="6188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Attempt to forecast stock prices on the basis of market derived data.</a:t>
            </a:r>
            <a:endParaRPr b="1" sz="18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Answers the questions when to enter and exit. (Time)</a:t>
            </a:r>
            <a:endParaRPr b="1" sz="18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To understand </a:t>
            </a:r>
            <a:r>
              <a:rPr b="1" lang="en" sz="18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psychology.</a:t>
            </a:r>
            <a:endParaRPr b="1" sz="18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Early signals</a:t>
            </a:r>
            <a:endParaRPr b="1" sz="18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2F2F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74" y="4180426"/>
            <a:ext cx="847925" cy="8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8"/>
          <p:cNvSpPr txBox="1"/>
          <p:nvPr>
            <p:ph type="title"/>
          </p:nvPr>
        </p:nvSpPr>
        <p:spPr>
          <a:xfrm>
            <a:off x="582775" y="1326450"/>
            <a:ext cx="6144900" cy="24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Thank</a:t>
            </a:r>
            <a:r>
              <a:rPr lang="en"/>
              <a:t> You</a:t>
            </a:r>
            <a:endParaRPr/>
          </a:p>
        </p:txBody>
      </p:sp>
      <p:pic>
        <p:nvPicPr>
          <p:cNvPr id="706" name="Google Shape;7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26" y="2645801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5314476" y="1222626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1530751" y="349252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9" name="Google Shape;709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1844852" y="3808150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400000">
            <a:off x="5333526" y="311152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1" name="Google Shape;711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2700029">
            <a:off x="6484603" y="476918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8"/>
          <p:cNvPicPr preferRelativeResize="0"/>
          <p:nvPr/>
        </p:nvPicPr>
        <p:blipFill rotWithShape="1">
          <a:blip r:embed="rId9">
            <a:alphaModFix/>
          </a:blip>
          <a:srcRect b="27830" l="24986" r="27255" t="19560"/>
          <a:stretch/>
        </p:blipFill>
        <p:spPr>
          <a:xfrm flipH="1" rot="5399989">
            <a:off x="7829916" y="3726740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8"/>
          <p:cNvPicPr preferRelativeResize="0"/>
          <p:nvPr/>
        </p:nvPicPr>
        <p:blipFill rotWithShape="1">
          <a:blip r:embed="rId9">
            <a:alphaModFix/>
          </a:blip>
          <a:srcRect b="27830" l="24986" r="27255" t="19560"/>
          <a:stretch/>
        </p:blipFill>
        <p:spPr>
          <a:xfrm flipH="1" rot="10800000">
            <a:off x="2860977" y="4169815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2700000">
            <a:off x="9381174" y="3775442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26524" y="4203701"/>
            <a:ext cx="847925" cy="8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/>
        </p:nvSpPr>
        <p:spPr>
          <a:xfrm>
            <a:off x="1616025" y="507125"/>
            <a:ext cx="5564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2F2F2"/>
                </a:solidFill>
                <a:latin typeface="Orbitron"/>
                <a:ea typeface="Orbitron"/>
                <a:cs typeface="Orbitron"/>
                <a:sym typeface="Orbitron"/>
              </a:rPr>
              <a:t>Assumptions</a:t>
            </a:r>
            <a:endParaRPr b="1" sz="2600">
              <a:solidFill>
                <a:srgbClr val="F2F2F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358" name="Google Shape;358;p34"/>
          <p:cNvSpPr txBox="1"/>
          <p:nvPr>
            <p:ph idx="4294967295" type="subTitle"/>
          </p:nvPr>
        </p:nvSpPr>
        <p:spPr>
          <a:xfrm flipH="1">
            <a:off x="868925" y="1868850"/>
            <a:ext cx="55149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b="1" lang="en">
                <a:solidFill>
                  <a:srgbClr val="6AA84F"/>
                </a:solidFill>
              </a:rPr>
              <a:t>History </a:t>
            </a:r>
            <a:r>
              <a:rPr b="1" lang="en">
                <a:solidFill>
                  <a:srgbClr val="F2F2F2"/>
                </a:solidFill>
              </a:rPr>
              <a:t>repeats</a:t>
            </a:r>
            <a:r>
              <a:rPr b="1" lang="en">
                <a:solidFill>
                  <a:srgbClr val="6AA84F"/>
                </a:solidFill>
              </a:rPr>
              <a:t> </a:t>
            </a:r>
            <a:r>
              <a:rPr b="1" lang="en">
                <a:solidFill>
                  <a:srgbClr val="F2F2F2"/>
                </a:solidFill>
              </a:rPr>
              <a:t>itself</a:t>
            </a:r>
            <a:endParaRPr b="1" sz="3400">
              <a:solidFill>
                <a:srgbClr val="F2F2F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Prices moves in </a:t>
            </a:r>
            <a:r>
              <a:rPr b="1" lang="en">
                <a:solidFill>
                  <a:srgbClr val="6AA84F"/>
                </a:solidFill>
              </a:rPr>
              <a:t>trend</a:t>
            </a:r>
            <a:endParaRPr b="1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Not </a:t>
            </a:r>
            <a:r>
              <a:rPr b="1" lang="en">
                <a:solidFill>
                  <a:srgbClr val="6AA84F"/>
                </a:solidFill>
              </a:rPr>
              <a:t>How</a:t>
            </a:r>
            <a:r>
              <a:rPr b="1" lang="en"/>
              <a:t> but </a:t>
            </a:r>
            <a:r>
              <a:rPr b="1" lang="en">
                <a:solidFill>
                  <a:srgbClr val="6AA84F"/>
                </a:solidFill>
              </a:rPr>
              <a:t>Why</a:t>
            </a:r>
            <a:endParaRPr b="1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Market discounts everything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    </a:t>
            </a:r>
            <a:endParaRPr b="1"/>
          </a:p>
        </p:txBody>
      </p:sp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74" y="4180426"/>
            <a:ext cx="847925" cy="8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900" y="1505675"/>
            <a:ext cx="4120350" cy="23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718050" y="4156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366" name="Google Shape;366;p35"/>
          <p:cNvSpPr txBox="1"/>
          <p:nvPr>
            <p:ph idx="4294967295" type="subTitle"/>
          </p:nvPr>
        </p:nvSpPr>
        <p:spPr>
          <a:xfrm flipH="1">
            <a:off x="1403900" y="1168400"/>
            <a:ext cx="50946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</a:rPr>
              <a:t>Upward          Consolidated         Downward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    </a:t>
            </a:r>
            <a:endParaRPr b="1"/>
          </a:p>
        </p:txBody>
      </p: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963" y="1921675"/>
            <a:ext cx="4863525" cy="24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>
            <p:ph type="title"/>
          </p:nvPr>
        </p:nvSpPr>
        <p:spPr>
          <a:xfrm>
            <a:off x="1728900" y="787975"/>
            <a:ext cx="5686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6AA84F"/>
                </a:solidFill>
              </a:rPr>
              <a:t>Line and Bar</a:t>
            </a:r>
            <a:endParaRPr sz="2900">
              <a:solidFill>
                <a:srgbClr val="6AA84F"/>
              </a:solidFill>
            </a:endParaRPr>
          </a:p>
        </p:txBody>
      </p:sp>
      <p:pic>
        <p:nvPicPr>
          <p:cNvPr id="373" name="Google Shape;3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239" y="138673"/>
            <a:ext cx="1062310" cy="9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6"/>
          <p:cNvSpPr txBox="1"/>
          <p:nvPr/>
        </p:nvSpPr>
        <p:spPr>
          <a:xfrm>
            <a:off x="747875" y="1637421"/>
            <a:ext cx="2279700" cy="384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Line chart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5965900" y="1629775"/>
            <a:ext cx="2279700" cy="4002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Bar chart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20726"/>
            <a:ext cx="847925" cy="8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501" y="2452000"/>
            <a:ext cx="4010574" cy="21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650" y="2452000"/>
            <a:ext cx="3699950" cy="21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/>
          <p:nvPr>
            <p:ph type="title"/>
          </p:nvPr>
        </p:nvSpPr>
        <p:spPr>
          <a:xfrm>
            <a:off x="595850" y="138675"/>
            <a:ext cx="3678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type="title"/>
          </p:nvPr>
        </p:nvSpPr>
        <p:spPr>
          <a:xfrm>
            <a:off x="718050" y="232150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Candlesticks</a:t>
            </a:r>
            <a:endParaRPr/>
          </a:p>
        </p:txBody>
      </p:sp>
      <p:sp>
        <p:nvSpPr>
          <p:cNvPr id="385" name="Google Shape;385;p37"/>
          <p:cNvSpPr txBox="1"/>
          <p:nvPr>
            <p:ph idx="4294967295" type="subTitle"/>
          </p:nvPr>
        </p:nvSpPr>
        <p:spPr>
          <a:xfrm flipH="1">
            <a:off x="490550" y="971500"/>
            <a:ext cx="40536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b="1" lang="en"/>
              <a:t>                 </a:t>
            </a:r>
            <a:r>
              <a:rPr b="1" lang="en">
                <a:solidFill>
                  <a:srgbClr val="6AA84F"/>
                </a:solidFill>
              </a:rPr>
              <a:t>Marubozu 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(open = low, close = high….bullish)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674" y="4180426"/>
            <a:ext cx="847925" cy="8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 txBox="1"/>
          <p:nvPr>
            <p:ph idx="4294967295" type="subTitle"/>
          </p:nvPr>
        </p:nvSpPr>
        <p:spPr>
          <a:xfrm flipH="1">
            <a:off x="5104100" y="924950"/>
            <a:ext cx="3739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>
                <a:solidFill>
                  <a:srgbClr val="6AA84F"/>
                </a:solidFill>
              </a:rPr>
              <a:t>  </a:t>
            </a:r>
            <a:r>
              <a:rPr b="1" lang="en">
                <a:solidFill>
                  <a:srgbClr val="6AA84F"/>
                </a:solidFill>
              </a:rPr>
              <a:t>     Spinning  Top</a:t>
            </a:r>
            <a:endParaRPr b="1">
              <a:solidFill>
                <a:srgbClr val="6AA84F"/>
              </a:solidFill>
            </a:endParaRPr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Small body(indecision)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1389225" y="2871850"/>
            <a:ext cx="361200" cy="15912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2336750" y="2871850"/>
            <a:ext cx="361200" cy="1591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6384575" y="3266650"/>
            <a:ext cx="361200" cy="273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37"/>
          <p:cNvCxnSpPr/>
          <p:nvPr/>
        </p:nvCxnSpPr>
        <p:spPr>
          <a:xfrm flipH="1">
            <a:off x="6560950" y="2482300"/>
            <a:ext cx="20400" cy="21075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37"/>
          <p:cNvSpPr/>
          <p:nvPr/>
        </p:nvSpPr>
        <p:spPr>
          <a:xfrm>
            <a:off x="7170675" y="3266650"/>
            <a:ext cx="361200" cy="273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37"/>
          <p:cNvCxnSpPr/>
          <p:nvPr/>
        </p:nvCxnSpPr>
        <p:spPr>
          <a:xfrm flipH="1">
            <a:off x="7346925" y="2459075"/>
            <a:ext cx="8700" cy="2130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7"/>
          <p:cNvSpPr txBox="1"/>
          <p:nvPr>
            <p:ph idx="4294967295" type="subTitle"/>
          </p:nvPr>
        </p:nvSpPr>
        <p:spPr>
          <a:xfrm flipH="1">
            <a:off x="679425" y="1761575"/>
            <a:ext cx="44463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b="1" lang="en" sz="1600">
                <a:solidFill>
                  <a:srgbClr val="F2F2F2"/>
                </a:solidFill>
              </a:rPr>
              <a:t>Confidence</a:t>
            </a:r>
            <a:endParaRPr b="1" sz="1600">
              <a:solidFill>
                <a:srgbClr val="F2F2F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b="1" lang="en" sz="1600">
                <a:solidFill>
                  <a:srgbClr val="F2F2F2"/>
                </a:solidFill>
              </a:rPr>
              <a:t>Buyers will </a:t>
            </a:r>
            <a:r>
              <a:rPr b="1" lang="en" sz="1600">
                <a:solidFill>
                  <a:srgbClr val="F2F2F2"/>
                </a:solidFill>
              </a:rPr>
              <a:t>only</a:t>
            </a:r>
            <a:r>
              <a:rPr b="1" lang="en" sz="1600">
                <a:solidFill>
                  <a:srgbClr val="F2F2F2"/>
                </a:solidFill>
              </a:rPr>
              <a:t> buy and for sellers its reverse</a:t>
            </a:r>
            <a:endParaRPr b="1" sz="1600">
              <a:solidFill>
                <a:srgbClr val="F2F2F2"/>
              </a:solidFill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5797644" y="2930375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Close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5835874" y="3413375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Open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7"/>
          <p:cNvSpPr txBox="1"/>
          <p:nvPr/>
        </p:nvSpPr>
        <p:spPr>
          <a:xfrm>
            <a:off x="7397844" y="2930375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Open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7436074" y="3413375"/>
            <a:ext cx="7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Close</a:t>
            </a:r>
            <a:endParaRPr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7"/>
          <p:cNvSpPr txBox="1"/>
          <p:nvPr>
            <p:ph idx="4294967295" type="subTitle"/>
          </p:nvPr>
        </p:nvSpPr>
        <p:spPr>
          <a:xfrm flipH="1">
            <a:off x="5104100" y="1669963"/>
            <a:ext cx="37395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b="1" lang="en" sz="1600">
                <a:solidFill>
                  <a:srgbClr val="F2F2F2"/>
                </a:solidFill>
              </a:rPr>
              <a:t>Indecision</a:t>
            </a:r>
            <a:endParaRPr b="1" sz="1600">
              <a:solidFill>
                <a:srgbClr val="F2F2F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Char char="●"/>
            </a:pPr>
            <a:r>
              <a:rPr b="1" lang="en" sz="1600">
                <a:solidFill>
                  <a:srgbClr val="F2F2F2"/>
                </a:solidFill>
              </a:rPr>
              <a:t>Bulls/ Bears are not in </a:t>
            </a:r>
            <a:r>
              <a:rPr b="1" lang="en" sz="1600">
                <a:solidFill>
                  <a:srgbClr val="F2F2F2"/>
                </a:solidFill>
              </a:rPr>
              <a:t>control</a:t>
            </a:r>
            <a:r>
              <a:rPr b="1" lang="en" sz="1600">
                <a:solidFill>
                  <a:srgbClr val="F2F2F2"/>
                </a:solidFill>
              </a:rPr>
              <a:t>.</a:t>
            </a:r>
            <a:endParaRPr b="1" sz="16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lar Panel Project Proposal by Slidesgo">
  <a:themeElements>
    <a:clrScheme name="Simple Light">
      <a:dk1>
        <a:srgbClr val="F3F3F3"/>
      </a:dk1>
      <a:lt1>
        <a:srgbClr val="010203"/>
      </a:lt1>
      <a:dk2>
        <a:srgbClr val="B7B7B7"/>
      </a:dk2>
      <a:lt2>
        <a:srgbClr val="2B2929"/>
      </a:lt2>
      <a:accent1>
        <a:srgbClr val="FFFFFF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